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98" r:id="rId3"/>
    <p:sldMasterId id="2147483727" r:id="rId4"/>
    <p:sldMasterId id="2147483755" r:id="rId5"/>
    <p:sldMasterId id="2147483783" r:id="rId6"/>
  </p:sldMasterIdLst>
  <p:notesMasterIdLst>
    <p:notesMasterId r:id="rId39"/>
  </p:notesMasterIdLst>
  <p:sldIdLst>
    <p:sldId id="256" r:id="rId7"/>
    <p:sldId id="258" r:id="rId8"/>
    <p:sldId id="2147375318" r:id="rId9"/>
    <p:sldId id="260" r:id="rId10"/>
    <p:sldId id="285" r:id="rId11"/>
    <p:sldId id="286" r:id="rId12"/>
    <p:sldId id="287" r:id="rId13"/>
    <p:sldId id="2147375322" r:id="rId14"/>
    <p:sldId id="2147375240" r:id="rId15"/>
    <p:sldId id="259" r:id="rId16"/>
    <p:sldId id="2147375320" r:id="rId17"/>
    <p:sldId id="2147375321" r:id="rId18"/>
    <p:sldId id="2147375319" r:id="rId19"/>
    <p:sldId id="290" r:id="rId20"/>
    <p:sldId id="2147375312" r:id="rId21"/>
    <p:sldId id="2147375310" r:id="rId22"/>
    <p:sldId id="289" r:id="rId23"/>
    <p:sldId id="2147375311" r:id="rId24"/>
    <p:sldId id="297" r:id="rId25"/>
    <p:sldId id="307" r:id="rId26"/>
    <p:sldId id="281" r:id="rId27"/>
    <p:sldId id="291" r:id="rId28"/>
    <p:sldId id="2147375190" r:id="rId29"/>
    <p:sldId id="298" r:id="rId30"/>
    <p:sldId id="299" r:id="rId31"/>
    <p:sldId id="300" r:id="rId32"/>
    <p:sldId id="301" r:id="rId33"/>
    <p:sldId id="2147375315" r:id="rId34"/>
    <p:sldId id="2147375241" r:id="rId35"/>
    <p:sldId id="2147375316" r:id="rId36"/>
    <p:sldId id="2147375238" r:id="rId37"/>
    <p:sldId id="296" r:id="rId38"/>
  </p:sldIdLst>
  <p:sldSz cx="17340263"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9CCFF"/>
    <a:srgbClr val="50BBB8"/>
    <a:srgbClr val="B9DDDB"/>
    <a:srgbClr val="7F86A1"/>
    <a:srgbClr val="E43D20"/>
    <a:srgbClr val="4E5469"/>
    <a:srgbClr val="12439B"/>
    <a:srgbClr val="AADEDD"/>
    <a:srgbClr val="4F8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03" autoAdjust="0"/>
    <p:restoredTop sz="96589" autoAdjust="0"/>
  </p:normalViewPr>
  <p:slideViewPr>
    <p:cSldViewPr snapToGrid="0" snapToObjects="1">
      <p:cViewPr varScale="1">
        <p:scale>
          <a:sx n="62" d="100"/>
          <a:sy n="6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32185864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eerder geïnventariseerd welke RAV bestuurder aan welke ROAZ tafel deelneemt, we wilden namelijk een afvaardiging vanuit elke regio in dit BP. En dat is gelukt, we hebben in totaal 11 deelnemers en uit elke ROAZ </a:t>
            </a:r>
            <a:r>
              <a:rPr lang="nl-NL" dirty="0" err="1"/>
              <a:t>fregio</a:t>
            </a:r>
            <a:r>
              <a:rPr lang="nl-NL" dirty="0"/>
              <a:t>. Niet iedereen kan aanwezig zijn, maar hier even het overzicht van alle leden.</a:t>
            </a:r>
          </a:p>
          <a:p>
            <a:endParaRPr lang="nl-NL" dirty="0"/>
          </a:p>
          <a:p>
            <a:r>
              <a:rPr lang="nl-NL" dirty="0"/>
              <a:t>Afwezig: </a:t>
            </a:r>
          </a:p>
          <a:p>
            <a:r>
              <a:rPr lang="nl-NL" dirty="0"/>
              <a:t>Hans Janssen</a:t>
            </a:r>
          </a:p>
          <a:p>
            <a:r>
              <a:rPr lang="nl-NL" dirty="0"/>
              <a:t>Dennis Christmas </a:t>
            </a:r>
          </a:p>
          <a:p>
            <a:r>
              <a:rPr lang="nl-NL" dirty="0"/>
              <a:t>Maaike Jager, Saskia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45419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1009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06400" y="696913"/>
            <a:ext cx="6197600" cy="348615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8908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opgave gaat over dat er 1 vorm van zorgcoordinatie is en 1 werkwijze en dat alle werkprocessen goed op elkaar aangesloten zijn. Binnen deze opgave wordt ook gesproken over de pilots 112 buiten de meldkamer, zoals ik ook eerder in het overzicht liet zien.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6080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Belanrgijk</a:t>
            </a:r>
            <a:r>
              <a:rPr lang="nl-NL" dirty="0"/>
              <a:t> bij deze opgave is dat de medewerkers binnen het </a:t>
            </a:r>
            <a:r>
              <a:rPr lang="nl-NL" dirty="0" err="1"/>
              <a:t>zc</a:t>
            </a:r>
            <a:r>
              <a:rPr lang="nl-NL" dirty="0"/>
              <a:t> proces elkaar leren kennen, elkaars deskundigheid zien en daardoor zelf ook kennis en vaardigheden op doen. En ten tweede moet er een gezamenlijk plan worden opgesteld om de </a:t>
            </a:r>
            <a:r>
              <a:rPr lang="nl-NL" dirty="0" err="1"/>
              <a:t>bendoigde</a:t>
            </a:r>
            <a:r>
              <a:rPr lang="nl-NL" dirty="0"/>
              <a:t> bijscholing te kunnen realiseren. Hier zal ook een van de vele werkgroepjes voor worden opgericht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28336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deze veranderopgave staat veel tekst maar het gaat eigenlijk kort samengevat dat de zorgaanbieders die met elkaar samenwerken binnen zorgcoördinatie gegevens met elkaar uitwisselen volgens bestaande richtlijnen, dit geldt ook voor de VVT en ggz. Mocht dit nog niet gelukt zijn voor 2025 dan moet er een plan liggen met een tijdelijke </a:t>
            </a:r>
            <a:r>
              <a:rPr lang="nl-NL" dirty="0" err="1"/>
              <a:t>constrcutie</a:t>
            </a:r>
            <a:r>
              <a:rPr lang="nl-NL" dirty="0"/>
              <a:t> en een oplossing voor een </a:t>
            </a:r>
            <a:r>
              <a:rPr lang="nl-NL" dirty="0" err="1"/>
              <a:t>struturele</a:t>
            </a:r>
            <a:r>
              <a:rPr lang="nl-NL" dirty="0"/>
              <a:t> oplossing.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48894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minimale eis hierbij is dat iedere organisatie aansluit bij het LPZ mits het technisch mogelijk is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7FDD-FF25-4900-AE12-EDC8E854E8C9}" type="slidenum">
              <a:rPr kumimoji="0" lang="nl-NL"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30255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hyperlink" Target="mailto:info@ambulancezorg.nl" TargetMode="Externa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hyperlink" Target="mailto:info@ambulancezorg.nl"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info@ambulancezorg.nl"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hyperlink" Target="mailto:info@ambulancezorg.nl" TargetMode="Externa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hyperlink" Target="mailto:info@ambulancezorg.nl" TargetMode="Externa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to - horizontaal">
    <p:spTree>
      <p:nvGrpSpPr>
        <p:cNvPr id="1" name=""/>
        <p:cNvGrpSpPr/>
        <p:nvPr/>
      </p:nvGrpSpPr>
      <p:grpSpPr>
        <a:xfrm>
          <a:off x="0" y="0"/>
          <a:ext cx="0" cy="0"/>
          <a:chOff x="0" y="0"/>
          <a:chExt cx="0" cy="0"/>
        </a:xfrm>
      </p:grpSpPr>
      <p:sp>
        <p:nvSpPr>
          <p:cNvPr id="6" name="Shape 12"/>
          <p:cNvSpPr>
            <a:spLocks noGrp="1"/>
          </p:cNvSpPr>
          <p:nvPr>
            <p:ph type="body" sz="quarter" idx="13" hasCustomPrompt="1"/>
          </p:nvPr>
        </p:nvSpPr>
        <p:spPr>
          <a:xfrm>
            <a:off x="1275874" y="3194420"/>
            <a:ext cx="11520000" cy="3267946"/>
          </a:xfrm>
          <a:prstGeom prst="rect">
            <a:avLst/>
          </a:prstGeom>
        </p:spPr>
        <p:txBody>
          <a:bodyPr lIns="0" tIns="0" rIns="0" bIns="0" anchor="t">
            <a:spAutoFit/>
          </a:bodyPr>
          <a:lstStyle>
            <a:lvl1pPr marL="285750" indent="-285750" algn="l">
              <a:lnSpc>
                <a:spcPct val="150000"/>
              </a:lnSpc>
              <a:spcBef>
                <a:spcPts val="0"/>
              </a:spcBef>
              <a:buSzPct val="100000"/>
              <a:buFontTx/>
              <a:buBlip>
                <a:blip r:embed="rId2"/>
              </a:buBlip>
              <a:defRPr sz="1800" baseline="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endParaRPr lang="nl-NL" dirty="0"/>
          </a:p>
          <a:p>
            <a:pPr lvl="0"/>
            <a:endParaRPr lang="nl-NL" dirty="0"/>
          </a:p>
        </p:txBody>
      </p:sp>
      <p:sp>
        <p:nvSpPr>
          <p:cNvPr id="7" name="Shape 11"/>
          <p:cNvSpPr>
            <a:spLocks noGrp="1"/>
          </p:cNvSpPr>
          <p:nvPr>
            <p:ph type="title" hasCustomPrompt="1"/>
          </p:nvPr>
        </p:nvSpPr>
        <p:spPr>
          <a:xfrm>
            <a:off x="1275875" y="2015903"/>
            <a:ext cx="11520000" cy="492443"/>
          </a:xfrm>
          <a:prstGeom prst="rect">
            <a:avLst/>
          </a:prstGeom>
        </p:spPr>
        <p:txBody>
          <a:bodyPr lIns="0" tIns="0" rIns="0" bIns="0" anchor="t" anchorCtr="0">
            <a:spAutoFit/>
          </a:bodyPr>
          <a:lstStyle>
            <a:lvl1pPr algn="l">
              <a:defRPr sz="3200" baseline="0">
                <a:solidFill>
                  <a:srgbClr val="4E5469"/>
                </a:solidFill>
                <a:latin typeface="Verdana Vet" charset="0"/>
              </a:defRPr>
            </a:lvl1pPr>
          </a:lstStyle>
          <a:p>
            <a:r>
              <a:rPr lang="nl-NL" dirty="0"/>
              <a:t>Titel van de slide met </a:t>
            </a:r>
            <a:r>
              <a:rPr lang="nl-NL" dirty="0" err="1"/>
              <a:t>bulletpoints</a:t>
            </a:r>
            <a:endParaRPr lang="nl-NL" dirty="0"/>
          </a:p>
        </p:txBody>
      </p:sp>
      <p:cxnSp>
        <p:nvCxnSpPr>
          <p:cNvPr id="16" name="Rechte verbindingslijn 15"/>
          <p:cNvCxnSpPr>
            <a:cxnSpLocks/>
          </p:cNvCxnSpPr>
          <p:nvPr userDrawn="1"/>
        </p:nvCxnSpPr>
        <p:spPr>
          <a:xfrm>
            <a:off x="1275875" y="1749557"/>
            <a:ext cx="2520000" cy="0"/>
          </a:xfrm>
          <a:prstGeom prst="line">
            <a:avLst/>
          </a:prstGeom>
          <a:noFill/>
          <a:ln w="50800" cap="flat">
            <a:solidFill>
              <a:srgbClr val="50BBB8"/>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Opsommingstekens">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7340263" cy="9753600"/>
          </a:xfrm>
          <a:prstGeom prst="rect">
            <a:avLst/>
          </a:prstGeom>
        </p:spPr>
        <p:txBody>
          <a:bodyPr anchor="t">
            <a:normAutofit/>
          </a:bodyPr>
          <a:lstStyle>
            <a:lvl1pPr marL="0" indent="0" algn="ctr">
              <a:buNone/>
              <a:defRPr sz="2400" b="1" baseline="0">
                <a:solidFill>
                  <a:srgbClr val="4E5469"/>
                </a:solidFill>
              </a:defRPr>
            </a:lvl1pPr>
          </a:lstStyle>
          <a:p>
            <a:r>
              <a:rPr lang="nl-NL" dirty="0"/>
              <a:t>Klik op het pictogram als u een afbeelding wilt toevoegen</a:t>
            </a:r>
          </a:p>
        </p:txBody>
      </p:sp>
      <p:sp>
        <p:nvSpPr>
          <p:cNvPr id="5" name="Rechthoek 1"/>
          <p:cNvSpPr/>
          <p:nvPr userDrawn="1"/>
        </p:nvSpPr>
        <p:spPr>
          <a:xfrm>
            <a:off x="1727083" y="6291363"/>
            <a:ext cx="7464091" cy="471924"/>
          </a:xfrm>
          <a:custGeom>
            <a:avLst/>
            <a:gdLst>
              <a:gd name="connsiteX0" fmla="*/ 0 w 2723103"/>
              <a:gd name="connsiteY0" fmla="*/ 0 h 2880000"/>
              <a:gd name="connsiteX1" fmla="*/ 2723103 w 2723103"/>
              <a:gd name="connsiteY1" fmla="*/ 0 h 2880000"/>
              <a:gd name="connsiteX2" fmla="*/ 2723103 w 2723103"/>
              <a:gd name="connsiteY2" fmla="*/ 2880000 h 2880000"/>
              <a:gd name="connsiteX3" fmla="*/ 0 w 2723103"/>
              <a:gd name="connsiteY3" fmla="*/ 2880000 h 2880000"/>
              <a:gd name="connsiteX4" fmla="*/ 0 w 2723103"/>
              <a:gd name="connsiteY4" fmla="*/ 0 h 2880000"/>
              <a:gd name="connsiteX0" fmla="*/ 0 w 2723103"/>
              <a:gd name="connsiteY0" fmla="*/ 0 h 2880000"/>
              <a:gd name="connsiteX1" fmla="*/ 2723103 w 2723103"/>
              <a:gd name="connsiteY1" fmla="*/ 1195754 h 2880000"/>
              <a:gd name="connsiteX2" fmla="*/ 2723103 w 2723103"/>
              <a:gd name="connsiteY2" fmla="*/ 2880000 h 2880000"/>
              <a:gd name="connsiteX3" fmla="*/ 0 w 2723103"/>
              <a:gd name="connsiteY3" fmla="*/ 2880000 h 2880000"/>
              <a:gd name="connsiteX4" fmla="*/ 0 w 2723103"/>
              <a:gd name="connsiteY4" fmla="*/ 0 h 2880000"/>
              <a:gd name="connsiteX0" fmla="*/ 0 w 2727992"/>
              <a:gd name="connsiteY0" fmla="*/ 0 h 3251555"/>
              <a:gd name="connsiteX1" fmla="*/ 2727992 w 2727992"/>
              <a:gd name="connsiteY1" fmla="*/ 1567309 h 3251555"/>
              <a:gd name="connsiteX2" fmla="*/ 2727992 w 2727992"/>
              <a:gd name="connsiteY2" fmla="*/ 3251555 h 3251555"/>
              <a:gd name="connsiteX3" fmla="*/ 4889 w 2727992"/>
              <a:gd name="connsiteY3" fmla="*/ 3251555 h 3251555"/>
              <a:gd name="connsiteX4" fmla="*/ 0 w 2727992"/>
              <a:gd name="connsiteY4" fmla="*/ 0 h 3251555"/>
              <a:gd name="connsiteX0" fmla="*/ 0 w 2727992"/>
              <a:gd name="connsiteY0" fmla="*/ 0 h 3271110"/>
              <a:gd name="connsiteX1" fmla="*/ 2727992 w 2727992"/>
              <a:gd name="connsiteY1" fmla="*/ 1586864 h 3271110"/>
              <a:gd name="connsiteX2" fmla="*/ 2727992 w 2727992"/>
              <a:gd name="connsiteY2" fmla="*/ 3271110 h 3271110"/>
              <a:gd name="connsiteX3" fmla="*/ 4889 w 2727992"/>
              <a:gd name="connsiteY3" fmla="*/ 3271110 h 3271110"/>
              <a:gd name="connsiteX4" fmla="*/ 0 w 2727992"/>
              <a:gd name="connsiteY4" fmla="*/ 0 h 3271110"/>
              <a:gd name="connsiteX0" fmla="*/ 5105 w 2723320"/>
              <a:gd name="connsiteY0" fmla="*/ 0 h 3187999"/>
              <a:gd name="connsiteX1" fmla="*/ 2723320 w 2723320"/>
              <a:gd name="connsiteY1" fmla="*/ 1503753 h 3187999"/>
              <a:gd name="connsiteX2" fmla="*/ 2723320 w 2723320"/>
              <a:gd name="connsiteY2" fmla="*/ 3187999 h 3187999"/>
              <a:gd name="connsiteX3" fmla="*/ 217 w 2723320"/>
              <a:gd name="connsiteY3" fmla="*/ 3187999 h 3187999"/>
              <a:gd name="connsiteX4" fmla="*/ 5105 w 2723320"/>
              <a:gd name="connsiteY4" fmla="*/ 0 h 3187999"/>
              <a:gd name="connsiteX0" fmla="*/ 470 w 2723573"/>
              <a:gd name="connsiteY0" fmla="*/ 0 h 3241777"/>
              <a:gd name="connsiteX1" fmla="*/ 2723573 w 2723573"/>
              <a:gd name="connsiteY1" fmla="*/ 1557531 h 3241777"/>
              <a:gd name="connsiteX2" fmla="*/ 2723573 w 2723573"/>
              <a:gd name="connsiteY2" fmla="*/ 3241777 h 3241777"/>
              <a:gd name="connsiteX3" fmla="*/ 470 w 2723573"/>
              <a:gd name="connsiteY3" fmla="*/ 3241777 h 3241777"/>
              <a:gd name="connsiteX4" fmla="*/ 470 w 2723573"/>
              <a:gd name="connsiteY4" fmla="*/ 0 h 3241777"/>
              <a:gd name="connsiteX0" fmla="*/ 470 w 2723573"/>
              <a:gd name="connsiteY0" fmla="*/ 0 h 3251555"/>
              <a:gd name="connsiteX1" fmla="*/ 2723573 w 2723573"/>
              <a:gd name="connsiteY1" fmla="*/ 1567309 h 3251555"/>
              <a:gd name="connsiteX2" fmla="*/ 2723573 w 2723573"/>
              <a:gd name="connsiteY2" fmla="*/ 3251555 h 3251555"/>
              <a:gd name="connsiteX3" fmla="*/ 470 w 2723573"/>
              <a:gd name="connsiteY3" fmla="*/ 3251555 h 3251555"/>
              <a:gd name="connsiteX4" fmla="*/ 470 w 2723573"/>
              <a:gd name="connsiteY4" fmla="*/ 0 h 325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573" h="3251555">
                <a:moveTo>
                  <a:pt x="470" y="0"/>
                </a:moveTo>
                <a:lnTo>
                  <a:pt x="2723573" y="1567309"/>
                </a:lnTo>
                <a:lnTo>
                  <a:pt x="2723573" y="3251555"/>
                </a:lnTo>
                <a:lnTo>
                  <a:pt x="470" y="3251555"/>
                </a:lnTo>
                <a:cubicBezTo>
                  <a:pt x="-1160" y="2167703"/>
                  <a:pt x="2100" y="1083852"/>
                  <a:pt x="470" y="0"/>
                </a:cubicBezTo>
                <a:close/>
              </a:path>
            </a:pathLst>
          </a:custGeom>
          <a:solidFill>
            <a:srgbClr val="124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Text Placeholder 5"/>
          <p:cNvSpPr>
            <a:spLocks noGrp="1"/>
          </p:cNvSpPr>
          <p:nvPr>
            <p:ph type="body" sz="quarter" idx="10" hasCustomPrompt="1"/>
          </p:nvPr>
        </p:nvSpPr>
        <p:spPr>
          <a:xfrm>
            <a:off x="2402281" y="6257290"/>
            <a:ext cx="6106769" cy="2903643"/>
          </a:xfrm>
          <a:prstGeom prst="rect">
            <a:avLst/>
          </a:prstGeom>
        </p:spPr>
        <p:txBody>
          <a:bodyPr anchor="t">
            <a:normAutofit/>
          </a:bodyPr>
          <a:lstStyle>
            <a:lvl1pPr marL="0" indent="0">
              <a:lnSpc>
                <a:spcPct val="100000"/>
              </a:lnSpc>
              <a:buNone/>
              <a:defRPr sz="2400" b="1" baseline="0">
                <a:solidFill>
                  <a:schemeClr val="bg1"/>
                </a:solidFill>
              </a:defRPr>
            </a:lvl1pPr>
            <a:lvl2pPr marL="444500" indent="0">
              <a:buNone/>
              <a:defRPr/>
            </a:lvl2pPr>
            <a:lvl3pPr marL="889000" indent="0">
              <a:buNone/>
              <a:defRPr/>
            </a:lvl3pPr>
            <a:lvl4pPr marL="1333500" indent="0">
              <a:buNone/>
              <a:defRPr/>
            </a:lvl4pPr>
            <a:lvl5pPr marL="1778000" indent="0">
              <a:buNone/>
              <a:defRPr/>
            </a:lvl5pPr>
          </a:lstStyle>
          <a:p>
            <a:pPr lvl="0"/>
            <a:r>
              <a:rPr lang="nl-NL"/>
              <a:t>Plaats hier een tekst</a:t>
            </a:r>
          </a:p>
          <a:p>
            <a:pPr lvl="0"/>
            <a:endParaRPr lang="nl-NL" dirty="0"/>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9081363"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9081363"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53441207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847792469"/>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5779334"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0775196"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783473"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5779334"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10775195"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783472"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5779334"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10775196"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4347502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9166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1199985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4152320153"/>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6183009" y="811352"/>
            <a:ext cx="10373782" cy="7311002"/>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408634441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46380366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7340263" cy="8938058"/>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14390535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6750091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8127325"/>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8127325"/>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8127325"/>
            <a:ext cx="4720784" cy="596860"/>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352313740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191966"/>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7191966"/>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7191966"/>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231716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Opsommingstekens">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7340263" cy="9753600"/>
          </a:xfrm>
          <a:prstGeom prst="rect">
            <a:avLst/>
          </a:prstGeom>
        </p:spPr>
        <p:txBody>
          <a:bodyPr anchor="t">
            <a:normAutofit/>
          </a:bodyPr>
          <a:lstStyle>
            <a:lvl1pPr marL="0" indent="0" algn="ctr">
              <a:buNone/>
              <a:defRPr sz="2400" b="1" baseline="0">
                <a:solidFill>
                  <a:srgbClr val="4E5469"/>
                </a:solidFill>
              </a:defRPr>
            </a:lvl1pPr>
          </a:lstStyle>
          <a:p>
            <a:r>
              <a:rPr lang="nl-NL" dirty="0"/>
              <a:t>Klik op het pictogram als u een afbeelding wilt toevoegen</a:t>
            </a:r>
          </a:p>
        </p:txBody>
      </p:sp>
      <p:sp>
        <p:nvSpPr>
          <p:cNvPr id="2" name="Rechthoek 1"/>
          <p:cNvSpPr/>
          <p:nvPr userDrawn="1"/>
        </p:nvSpPr>
        <p:spPr>
          <a:xfrm>
            <a:off x="1727083" y="6291363"/>
            <a:ext cx="7464091" cy="471924"/>
          </a:xfrm>
          <a:custGeom>
            <a:avLst/>
            <a:gdLst>
              <a:gd name="connsiteX0" fmla="*/ 0 w 2723103"/>
              <a:gd name="connsiteY0" fmla="*/ 0 h 2880000"/>
              <a:gd name="connsiteX1" fmla="*/ 2723103 w 2723103"/>
              <a:gd name="connsiteY1" fmla="*/ 0 h 2880000"/>
              <a:gd name="connsiteX2" fmla="*/ 2723103 w 2723103"/>
              <a:gd name="connsiteY2" fmla="*/ 2880000 h 2880000"/>
              <a:gd name="connsiteX3" fmla="*/ 0 w 2723103"/>
              <a:gd name="connsiteY3" fmla="*/ 2880000 h 2880000"/>
              <a:gd name="connsiteX4" fmla="*/ 0 w 2723103"/>
              <a:gd name="connsiteY4" fmla="*/ 0 h 2880000"/>
              <a:gd name="connsiteX0" fmla="*/ 0 w 2723103"/>
              <a:gd name="connsiteY0" fmla="*/ 0 h 2880000"/>
              <a:gd name="connsiteX1" fmla="*/ 2723103 w 2723103"/>
              <a:gd name="connsiteY1" fmla="*/ 1195754 h 2880000"/>
              <a:gd name="connsiteX2" fmla="*/ 2723103 w 2723103"/>
              <a:gd name="connsiteY2" fmla="*/ 2880000 h 2880000"/>
              <a:gd name="connsiteX3" fmla="*/ 0 w 2723103"/>
              <a:gd name="connsiteY3" fmla="*/ 2880000 h 2880000"/>
              <a:gd name="connsiteX4" fmla="*/ 0 w 2723103"/>
              <a:gd name="connsiteY4" fmla="*/ 0 h 2880000"/>
              <a:gd name="connsiteX0" fmla="*/ 0 w 2727992"/>
              <a:gd name="connsiteY0" fmla="*/ 0 h 3251555"/>
              <a:gd name="connsiteX1" fmla="*/ 2727992 w 2727992"/>
              <a:gd name="connsiteY1" fmla="*/ 1567309 h 3251555"/>
              <a:gd name="connsiteX2" fmla="*/ 2727992 w 2727992"/>
              <a:gd name="connsiteY2" fmla="*/ 3251555 h 3251555"/>
              <a:gd name="connsiteX3" fmla="*/ 4889 w 2727992"/>
              <a:gd name="connsiteY3" fmla="*/ 3251555 h 3251555"/>
              <a:gd name="connsiteX4" fmla="*/ 0 w 2727992"/>
              <a:gd name="connsiteY4" fmla="*/ 0 h 3251555"/>
              <a:gd name="connsiteX0" fmla="*/ 0 w 2727992"/>
              <a:gd name="connsiteY0" fmla="*/ 0 h 3271110"/>
              <a:gd name="connsiteX1" fmla="*/ 2727992 w 2727992"/>
              <a:gd name="connsiteY1" fmla="*/ 1586864 h 3271110"/>
              <a:gd name="connsiteX2" fmla="*/ 2727992 w 2727992"/>
              <a:gd name="connsiteY2" fmla="*/ 3271110 h 3271110"/>
              <a:gd name="connsiteX3" fmla="*/ 4889 w 2727992"/>
              <a:gd name="connsiteY3" fmla="*/ 3271110 h 3271110"/>
              <a:gd name="connsiteX4" fmla="*/ 0 w 2727992"/>
              <a:gd name="connsiteY4" fmla="*/ 0 h 3271110"/>
              <a:gd name="connsiteX0" fmla="*/ 5105 w 2723320"/>
              <a:gd name="connsiteY0" fmla="*/ 0 h 3187999"/>
              <a:gd name="connsiteX1" fmla="*/ 2723320 w 2723320"/>
              <a:gd name="connsiteY1" fmla="*/ 1503753 h 3187999"/>
              <a:gd name="connsiteX2" fmla="*/ 2723320 w 2723320"/>
              <a:gd name="connsiteY2" fmla="*/ 3187999 h 3187999"/>
              <a:gd name="connsiteX3" fmla="*/ 217 w 2723320"/>
              <a:gd name="connsiteY3" fmla="*/ 3187999 h 3187999"/>
              <a:gd name="connsiteX4" fmla="*/ 5105 w 2723320"/>
              <a:gd name="connsiteY4" fmla="*/ 0 h 3187999"/>
              <a:gd name="connsiteX0" fmla="*/ 470 w 2723573"/>
              <a:gd name="connsiteY0" fmla="*/ 0 h 3241777"/>
              <a:gd name="connsiteX1" fmla="*/ 2723573 w 2723573"/>
              <a:gd name="connsiteY1" fmla="*/ 1557531 h 3241777"/>
              <a:gd name="connsiteX2" fmla="*/ 2723573 w 2723573"/>
              <a:gd name="connsiteY2" fmla="*/ 3241777 h 3241777"/>
              <a:gd name="connsiteX3" fmla="*/ 470 w 2723573"/>
              <a:gd name="connsiteY3" fmla="*/ 3241777 h 3241777"/>
              <a:gd name="connsiteX4" fmla="*/ 470 w 2723573"/>
              <a:gd name="connsiteY4" fmla="*/ 0 h 3241777"/>
              <a:gd name="connsiteX0" fmla="*/ 470 w 2723573"/>
              <a:gd name="connsiteY0" fmla="*/ 0 h 3251555"/>
              <a:gd name="connsiteX1" fmla="*/ 2723573 w 2723573"/>
              <a:gd name="connsiteY1" fmla="*/ 1567309 h 3251555"/>
              <a:gd name="connsiteX2" fmla="*/ 2723573 w 2723573"/>
              <a:gd name="connsiteY2" fmla="*/ 3251555 h 3251555"/>
              <a:gd name="connsiteX3" fmla="*/ 470 w 2723573"/>
              <a:gd name="connsiteY3" fmla="*/ 3251555 h 3251555"/>
              <a:gd name="connsiteX4" fmla="*/ 470 w 2723573"/>
              <a:gd name="connsiteY4" fmla="*/ 0 h 325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573" h="3251555">
                <a:moveTo>
                  <a:pt x="470" y="0"/>
                </a:moveTo>
                <a:lnTo>
                  <a:pt x="2723573" y="1567309"/>
                </a:lnTo>
                <a:lnTo>
                  <a:pt x="2723573" y="3251555"/>
                </a:lnTo>
                <a:lnTo>
                  <a:pt x="470" y="3251555"/>
                </a:lnTo>
                <a:cubicBezTo>
                  <a:pt x="-1160" y="2167703"/>
                  <a:pt x="2100" y="1083852"/>
                  <a:pt x="470" y="0"/>
                </a:cubicBezTo>
                <a:close/>
              </a:path>
            </a:pathLst>
          </a:custGeom>
          <a:solidFill>
            <a:srgbClr val="E43D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Text Placeholder 5"/>
          <p:cNvSpPr>
            <a:spLocks noGrp="1"/>
          </p:cNvSpPr>
          <p:nvPr>
            <p:ph type="body" sz="quarter" idx="10" hasCustomPrompt="1"/>
          </p:nvPr>
        </p:nvSpPr>
        <p:spPr>
          <a:xfrm>
            <a:off x="2402281" y="6257290"/>
            <a:ext cx="6106769" cy="2903643"/>
          </a:xfrm>
          <a:prstGeom prst="rect">
            <a:avLst/>
          </a:prstGeom>
        </p:spPr>
        <p:txBody>
          <a:bodyPr anchor="t">
            <a:normAutofit/>
          </a:bodyPr>
          <a:lstStyle>
            <a:lvl1pPr marL="0" indent="0">
              <a:lnSpc>
                <a:spcPct val="100000"/>
              </a:lnSpc>
              <a:buNone/>
              <a:defRPr sz="2400" b="1" baseline="0">
                <a:solidFill>
                  <a:schemeClr val="bg1"/>
                </a:solidFill>
              </a:defRPr>
            </a:lvl1pPr>
            <a:lvl2pPr marL="444500" indent="0">
              <a:buNone/>
              <a:defRPr/>
            </a:lvl2pPr>
            <a:lvl3pPr marL="889000" indent="0">
              <a:buNone/>
              <a:defRPr/>
            </a:lvl3pPr>
            <a:lvl4pPr marL="1333500" indent="0">
              <a:buNone/>
              <a:defRPr/>
            </a:lvl4pPr>
            <a:lvl5pPr marL="1778000" indent="0">
              <a:buNone/>
              <a:defRPr/>
            </a:lvl5pPr>
          </a:lstStyle>
          <a:p>
            <a:pPr lvl="0"/>
            <a:r>
              <a:rPr lang="nl-NL"/>
              <a:t>Plaats hier een tekst</a:t>
            </a:r>
          </a:p>
          <a:p>
            <a:pPr lvl="0"/>
            <a:endParaRPr lang="nl-NL" dirty="0"/>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783474"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5166108"/>
            <a:ext cx="4720784" cy="596860"/>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6309743" y="794738"/>
            <a:ext cx="4720783" cy="6023440"/>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5166108"/>
            <a:ext cx="4720784" cy="596860"/>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11836009"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6309742" y="7038617"/>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6309742" y="7957805"/>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2982154911"/>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827E60-0151-0B05-CF5F-977DD905FF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962839" y="0"/>
            <a:ext cx="8377424" cy="8938058"/>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783472" y="2571609"/>
            <a:ext cx="7373025"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783474" y="1155551"/>
            <a:ext cx="7373025" cy="551535"/>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783472" y="1814942"/>
            <a:ext cx="7373025"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9438337" y="1813807"/>
            <a:ext cx="2681784" cy="268170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9591663" y="5481304"/>
            <a:ext cx="6965127" cy="393042"/>
          </a:xfrm>
        </p:spPr>
        <p:txBody>
          <a:bodyPr wrap="square" anchor="t" anchorCtr="0">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9591663" y="6241236"/>
            <a:ext cx="6965127" cy="2286842"/>
          </a:xfrm>
        </p:spPr>
        <p:txBody>
          <a:bodyPr/>
          <a:lstStyle>
            <a:lvl1pPr>
              <a:lnSpc>
                <a:spcPct val="120000"/>
              </a:lnSpc>
              <a:defRPr>
                <a:solidFill>
                  <a:schemeClr val="bg1"/>
                </a:solidFill>
              </a:defRPr>
            </a:lvl1pPr>
            <a:lvl2pPr>
              <a:lnSpc>
                <a:spcPct val="120000"/>
              </a:lnSpc>
              <a:buClr>
                <a:schemeClr val="accent3"/>
              </a:buClr>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Afbeelding 14">
            <a:extLst>
              <a:ext uri="{FF2B5EF4-FFF2-40B4-BE49-F238E27FC236}">
                <a16:creationId xmlns:a16="http://schemas.microsoft.com/office/drawing/2014/main" id="{1286244D-953D-2E24-7777-DB21EE3126E6}"/>
              </a:ext>
            </a:extLst>
          </p:cNvPr>
          <p:cNvPicPr>
            <a:picLocks noChangeAspect="1"/>
          </p:cNvPicPr>
          <p:nvPr userDrawn="1"/>
        </p:nvPicPr>
        <p:blipFill>
          <a:blip r:embed="rId4"/>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34117286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2048317"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10346208"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34389697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783474" y="2571609"/>
            <a:ext cx="15773317" cy="5650074"/>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30591848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601807" y="1633727"/>
            <a:ext cx="10085350" cy="5685086"/>
          </a:xfrm>
          <a:solidFill>
            <a:schemeClr val="bg2">
              <a:lumMod val="95000"/>
            </a:schemeClr>
          </a:solidFill>
          <a:ln>
            <a:solidFill>
              <a:schemeClr val="bg1"/>
            </a:solidFill>
          </a:ln>
        </p:spPr>
        <p:txBody>
          <a:bodyPr bIns="360000" anchor="ctr" anchorCtr="0"/>
          <a:lstStyle>
            <a:lvl1pPr algn="ctr">
              <a:defRPr sz="1138">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588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628811" y="2378535"/>
            <a:ext cx="9728297" cy="590930"/>
          </a:xfrm>
        </p:spPr>
        <p:txBody>
          <a:bodyPr/>
          <a:lstStyle>
            <a:lvl1pPr>
              <a:defRPr sz="4267">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1808" y="1298595"/>
            <a:ext cx="991103" cy="780292"/>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628811" y="6200884"/>
            <a:ext cx="9728297" cy="327565"/>
          </a:xfrm>
        </p:spPr>
        <p:txBody>
          <a:bodyPr anchor="t" anchorCtr="0">
            <a:spAutoFit/>
          </a:bodyPr>
          <a:lstStyle>
            <a:lvl1pPr marL="0" indent="0">
              <a:buNone/>
              <a:defRPr sz="2133" b="0">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Naam, bron, etc.</a:t>
            </a:r>
          </a:p>
        </p:txBody>
      </p:sp>
    </p:spTree>
    <p:extLst>
      <p:ext uri="{BB962C8B-B14F-4D97-AF65-F5344CB8AC3E}">
        <p14:creationId xmlns:p14="http://schemas.microsoft.com/office/powerpoint/2010/main" val="2141552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7340263" cy="893952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5"/>
          </a:solidFill>
          <a:ln w="6924"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3550211901"/>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84403" y="223216"/>
            <a:ext cx="3714823" cy="828813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4291715" y="0"/>
            <a:ext cx="13048548" cy="8938058"/>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2870541151"/>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B375F561-FC23-23BD-9018-6209C2CED10B}"/>
              </a:ext>
            </a:extLst>
          </p:cNvPr>
          <p:cNvGrpSpPr/>
          <p:nvPr userDrawn="1"/>
        </p:nvGrpSpPr>
        <p:grpSpPr>
          <a:xfrm>
            <a:off x="0" y="-5417"/>
            <a:ext cx="4974487" cy="2877311"/>
            <a:chOff x="-5288280" y="-3809"/>
            <a:chExt cx="3497579" cy="2023109"/>
          </a:xfrm>
        </p:grpSpPr>
        <p:sp>
          <p:nvSpPr>
            <p:cNvPr id="3" name="Vrije vorm: vorm 2">
              <a:extLst>
                <a:ext uri="{FF2B5EF4-FFF2-40B4-BE49-F238E27FC236}">
                  <a16:creationId xmlns:a16="http://schemas.microsoft.com/office/drawing/2014/main" id="{E67C556B-63EB-BACF-F20F-E048DA1DD7D3}"/>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chemeClr val="accent5"/>
              </a:solidFill>
              <a:prstDash val="solid"/>
              <a:miter/>
            </a:ln>
          </p:spPr>
          <p:txBody>
            <a:bodyPr rtlCol="0" anchor="ctr"/>
            <a:lstStyle/>
            <a:p>
              <a:endParaRPr lang="nl-NL" sz="5120" dirty="0"/>
            </a:p>
          </p:txBody>
        </p:sp>
        <p:sp>
          <p:nvSpPr>
            <p:cNvPr id="7" name="Vrije vorm: vorm 6">
              <a:extLst>
                <a:ext uri="{FF2B5EF4-FFF2-40B4-BE49-F238E27FC236}">
                  <a16:creationId xmlns:a16="http://schemas.microsoft.com/office/drawing/2014/main" id="{A7439D7E-D9DE-B9C6-6761-2B4BB447763B}"/>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8" name="Vrije vorm: vorm 7">
              <a:extLst>
                <a:ext uri="{FF2B5EF4-FFF2-40B4-BE49-F238E27FC236}">
                  <a16:creationId xmlns:a16="http://schemas.microsoft.com/office/drawing/2014/main" id="{DC41065A-0B88-4507-2FC3-3DB0B585E476}"/>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9" name="Vrije vorm: vorm 8">
              <a:extLst>
                <a:ext uri="{FF2B5EF4-FFF2-40B4-BE49-F238E27FC236}">
                  <a16:creationId xmlns:a16="http://schemas.microsoft.com/office/drawing/2014/main" id="{FA38CFEB-7A39-85A7-4D20-5EFB8A984AA5}"/>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10" name="Vrije vorm: vorm 9">
              <a:extLst>
                <a:ext uri="{FF2B5EF4-FFF2-40B4-BE49-F238E27FC236}">
                  <a16:creationId xmlns:a16="http://schemas.microsoft.com/office/drawing/2014/main" id="{11C06869-1605-AE67-8507-A3DDD8295277}"/>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11" name="Vrije vorm: vorm 10">
              <a:extLst>
                <a:ext uri="{FF2B5EF4-FFF2-40B4-BE49-F238E27FC236}">
                  <a16:creationId xmlns:a16="http://schemas.microsoft.com/office/drawing/2014/main" id="{52909AD9-1A91-BFC5-6887-587649BC1898}"/>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13" name="Vrije vorm: vorm 12">
              <a:extLst>
                <a:ext uri="{FF2B5EF4-FFF2-40B4-BE49-F238E27FC236}">
                  <a16:creationId xmlns:a16="http://schemas.microsoft.com/office/drawing/2014/main" id="{7657B8D8-A49F-6F3C-D655-C3A2E631C94C}"/>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14" name="Vrije vorm: vorm 13">
              <a:extLst>
                <a:ext uri="{FF2B5EF4-FFF2-40B4-BE49-F238E27FC236}">
                  <a16:creationId xmlns:a16="http://schemas.microsoft.com/office/drawing/2014/main" id="{B249CFAF-18CA-D69E-05F7-3A8AD7F8DADF}"/>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15" name="Vrije vorm: vorm 14">
              <a:extLst>
                <a:ext uri="{FF2B5EF4-FFF2-40B4-BE49-F238E27FC236}">
                  <a16:creationId xmlns:a16="http://schemas.microsoft.com/office/drawing/2014/main" id="{77FD5497-8FB8-7CAA-D765-213DCE62DE23}"/>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20" name="Vrije vorm: vorm 19">
              <a:extLst>
                <a:ext uri="{FF2B5EF4-FFF2-40B4-BE49-F238E27FC236}">
                  <a16:creationId xmlns:a16="http://schemas.microsoft.com/office/drawing/2014/main" id="{B6419AD7-6AA2-3798-EA0F-4FB767D57BB4}"/>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22" name="Vrije vorm: vorm 21">
              <a:extLst>
                <a:ext uri="{FF2B5EF4-FFF2-40B4-BE49-F238E27FC236}">
                  <a16:creationId xmlns:a16="http://schemas.microsoft.com/office/drawing/2014/main" id="{2E174E43-8FD8-D754-D15C-AB5EA6E5FB64}"/>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27" name="Vrije vorm: vorm 26">
              <a:extLst>
                <a:ext uri="{FF2B5EF4-FFF2-40B4-BE49-F238E27FC236}">
                  <a16:creationId xmlns:a16="http://schemas.microsoft.com/office/drawing/2014/main" id="{C5A416AE-7D30-688E-3C60-DCB8A6815775}"/>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28" name="Vrije vorm: vorm 27">
              <a:extLst>
                <a:ext uri="{FF2B5EF4-FFF2-40B4-BE49-F238E27FC236}">
                  <a16:creationId xmlns:a16="http://schemas.microsoft.com/office/drawing/2014/main" id="{B602DFF9-E94A-F992-CA1C-5502DE8557B3}"/>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29" name="Vrije vorm: vorm 28">
              <a:extLst>
                <a:ext uri="{FF2B5EF4-FFF2-40B4-BE49-F238E27FC236}">
                  <a16:creationId xmlns:a16="http://schemas.microsoft.com/office/drawing/2014/main" id="{FAB12AF7-5CEB-A667-1744-18601502F4FE}"/>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41" name="Vrije vorm: vorm 40">
              <a:extLst>
                <a:ext uri="{FF2B5EF4-FFF2-40B4-BE49-F238E27FC236}">
                  <a16:creationId xmlns:a16="http://schemas.microsoft.com/office/drawing/2014/main" id="{F686D312-AB9A-9B1D-26A7-B3B1BF381602}"/>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42" name="Vrije vorm: vorm 41">
              <a:extLst>
                <a:ext uri="{FF2B5EF4-FFF2-40B4-BE49-F238E27FC236}">
                  <a16:creationId xmlns:a16="http://schemas.microsoft.com/office/drawing/2014/main" id="{2B55CFAB-2FFD-FEFC-F088-6EBBF8B1D636}"/>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71" name="Vrije vorm: vorm 70">
              <a:extLst>
                <a:ext uri="{FF2B5EF4-FFF2-40B4-BE49-F238E27FC236}">
                  <a16:creationId xmlns:a16="http://schemas.microsoft.com/office/drawing/2014/main" id="{E47573AA-1031-6A4C-9954-6BEAFF797FEE}"/>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73" name="Vrije vorm: vorm 72">
              <a:extLst>
                <a:ext uri="{FF2B5EF4-FFF2-40B4-BE49-F238E27FC236}">
                  <a16:creationId xmlns:a16="http://schemas.microsoft.com/office/drawing/2014/main" id="{C233BD1D-B661-7480-77B2-4962B037B51C}"/>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pic>
          <p:nvPicPr>
            <p:cNvPr id="74" name="Graphic 73">
              <a:extLst>
                <a:ext uri="{FF2B5EF4-FFF2-40B4-BE49-F238E27FC236}">
                  <a16:creationId xmlns:a16="http://schemas.microsoft.com/office/drawing/2014/main" id="{C391FC0E-755C-6D28-2FF4-029C033D54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12168989" y="5400226"/>
            <a:ext cx="5102636" cy="3711081"/>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chemeClr val="accent5"/>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chemeClr val="accent5"/>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chemeClr val="accent5"/>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chemeClr val="accent5"/>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chemeClr val="accent5"/>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8939164"/>
            <a:ext cx="17340263" cy="814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678442136"/>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170479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5" y="3867923"/>
            <a:ext cx="9062677" cy="875453"/>
          </a:xfrm>
        </p:spPr>
        <p:txBody>
          <a:bodyPr anchor="b"/>
          <a:lstStyle>
            <a:lvl1pPr algn="l">
              <a:lnSpc>
                <a:spcPct val="100000"/>
              </a:lnSpc>
              <a:defRPr sz="5689">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5" y="4922047"/>
            <a:ext cx="9062677" cy="371248"/>
          </a:xfrm>
        </p:spPr>
        <p:txBody>
          <a:bodyPr wrap="square">
            <a:spAutoFit/>
          </a:bodyPr>
          <a:lstStyle>
            <a:lvl1pPr marL="0" indent="0" algn="l">
              <a:buNone/>
              <a:defRPr sz="2418" b="1">
                <a:solidFill>
                  <a:schemeClr val="accent3"/>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ijdelijke aanduiding voor afbeelding 12">
            <a:extLst>
              <a:ext uri="{FF2B5EF4-FFF2-40B4-BE49-F238E27FC236}">
                <a16:creationId xmlns:a16="http://schemas.microsoft.com/office/drawing/2014/main" id="{3555E49F-5C73-D5D9-2E82-2B3CEBB6F0FE}"/>
              </a:ext>
            </a:extLst>
          </p:cNvPr>
          <p:cNvSpPr>
            <a:spLocks noGrp="1" noChangeAspect="1"/>
          </p:cNvSpPr>
          <p:nvPr>
            <p:ph type="pic" sz="quarter" idx="27" hasCustomPrompt="1"/>
          </p:nvPr>
        </p:nvSpPr>
        <p:spPr>
          <a:xfrm>
            <a:off x="6792505"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
        <p:nvSpPr>
          <p:cNvPr id="7" name="Tijdelijke aanduiding voor afbeelding 12">
            <a:extLst>
              <a:ext uri="{FF2B5EF4-FFF2-40B4-BE49-F238E27FC236}">
                <a16:creationId xmlns:a16="http://schemas.microsoft.com/office/drawing/2014/main" id="{A6E4C8AE-83E5-3E43-329D-D87EF7360856}"/>
              </a:ext>
            </a:extLst>
          </p:cNvPr>
          <p:cNvSpPr>
            <a:spLocks noGrp="1" noChangeAspect="1"/>
          </p:cNvSpPr>
          <p:nvPr>
            <p:ph type="pic" sz="quarter" idx="28" hasCustomPrompt="1"/>
          </p:nvPr>
        </p:nvSpPr>
        <p:spPr>
          <a:xfrm>
            <a:off x="8572721"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1017300370"/>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8" y="3867923"/>
            <a:ext cx="9072085" cy="875453"/>
          </a:xfrm>
        </p:spPr>
        <p:txBody>
          <a:bodyPr anchor="b"/>
          <a:lstStyle>
            <a:lvl1pPr algn="l">
              <a:lnSpc>
                <a:spcPct val="100000"/>
              </a:lnSpc>
              <a:defRPr sz="5689">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8" y="4922047"/>
            <a:ext cx="9072085" cy="371248"/>
          </a:xfrm>
        </p:spPr>
        <p:txBody>
          <a:bodyPr wrap="square">
            <a:spAutoFit/>
          </a:bodyPr>
          <a:lstStyle>
            <a:lvl1pPr marL="0" indent="0" algn="l">
              <a:buNone/>
              <a:defRPr sz="2418" b="1">
                <a:solidFill>
                  <a:schemeClr val="bg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6742235" y="8511822"/>
            <a:ext cx="1423467"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Adres</a:t>
            </a:r>
          </a:p>
          <a:p>
            <a:pPr>
              <a:lnSpc>
                <a:spcPct val="125000"/>
              </a:lnSpc>
            </a:pPr>
            <a:r>
              <a:rPr lang="nl-NL" sz="1422" dirty="0"/>
              <a:t>Veerallee 68</a:t>
            </a:r>
          </a:p>
          <a:p>
            <a:pPr>
              <a:lnSpc>
                <a:spcPct val="125000"/>
              </a:lnSpc>
            </a:pPr>
            <a:r>
              <a:rPr lang="nl-NL" sz="1422"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8731831" y="8511822"/>
            <a:ext cx="2210542"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Contact</a:t>
            </a:r>
          </a:p>
          <a:p>
            <a:pPr>
              <a:lnSpc>
                <a:spcPct val="125000"/>
              </a:lnSpc>
            </a:pPr>
            <a:r>
              <a:rPr lang="nl-NL" sz="1422" dirty="0"/>
              <a:t>088 38 38 200</a:t>
            </a:r>
          </a:p>
          <a:p>
            <a:pPr>
              <a:lnSpc>
                <a:spcPct val="125000"/>
              </a:lnSpc>
            </a:pPr>
            <a:r>
              <a:rPr lang="nl-NL" sz="1422" dirty="0">
                <a:solidFill>
                  <a:schemeClr val="tx1"/>
                </a:solidFill>
                <a:hlinkClick r:id="rId4">
                  <a:extLst>
                    <a:ext uri="{A12FA001-AC4F-418D-AE19-62706E023703}">
                      <ahyp:hlinkClr xmlns:ahyp="http://schemas.microsoft.com/office/drawing/2018/hyperlinkcolor" val="tx"/>
                    </a:ext>
                  </a:extLst>
                </a:hlinkClick>
              </a:rPr>
              <a:t>info@ambulancezorg.nl</a:t>
            </a:r>
            <a:r>
              <a:rPr lang="nl-NL" sz="1422"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43491"/>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5" y="3867923"/>
            <a:ext cx="9062677" cy="875453"/>
          </a:xfrm>
        </p:spPr>
        <p:txBody>
          <a:bodyPr anchor="b"/>
          <a:lstStyle>
            <a:lvl1pPr algn="l">
              <a:lnSpc>
                <a:spcPct val="100000"/>
              </a:lnSpc>
              <a:defRPr sz="5689">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5" y="4922047"/>
            <a:ext cx="9062677" cy="371248"/>
          </a:xfrm>
        </p:spPr>
        <p:txBody>
          <a:bodyPr wrap="square">
            <a:spAutoFit/>
          </a:bodyPr>
          <a:lstStyle>
            <a:lvl1pPr marL="0" indent="0" algn="l">
              <a:buNone/>
              <a:defRPr sz="2418" b="1">
                <a:solidFill>
                  <a:schemeClr val="accent3"/>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ijdelijke aanduiding voor afbeelding 12">
            <a:extLst>
              <a:ext uri="{FF2B5EF4-FFF2-40B4-BE49-F238E27FC236}">
                <a16:creationId xmlns:a16="http://schemas.microsoft.com/office/drawing/2014/main" id="{3555E49F-5C73-D5D9-2E82-2B3CEBB6F0FE}"/>
              </a:ext>
            </a:extLst>
          </p:cNvPr>
          <p:cNvSpPr>
            <a:spLocks noGrp="1" noChangeAspect="1"/>
          </p:cNvSpPr>
          <p:nvPr>
            <p:ph type="pic" sz="quarter" idx="27" hasCustomPrompt="1"/>
          </p:nvPr>
        </p:nvSpPr>
        <p:spPr>
          <a:xfrm>
            <a:off x="6792505"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
        <p:nvSpPr>
          <p:cNvPr id="7" name="Tijdelijke aanduiding voor afbeelding 12">
            <a:extLst>
              <a:ext uri="{FF2B5EF4-FFF2-40B4-BE49-F238E27FC236}">
                <a16:creationId xmlns:a16="http://schemas.microsoft.com/office/drawing/2014/main" id="{A6E4C8AE-83E5-3E43-329D-D87EF7360856}"/>
              </a:ext>
            </a:extLst>
          </p:cNvPr>
          <p:cNvSpPr>
            <a:spLocks noGrp="1" noChangeAspect="1"/>
          </p:cNvSpPr>
          <p:nvPr>
            <p:ph type="pic" sz="quarter" idx="28" hasCustomPrompt="1"/>
          </p:nvPr>
        </p:nvSpPr>
        <p:spPr>
          <a:xfrm>
            <a:off x="8572721"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2979174767"/>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4B0A6A78-F47C-5979-7481-4CB648E045B0}"/>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7340263" cy="8938058"/>
          </a:xfrm>
          <a:prstGeom prst="rect">
            <a:avLst/>
          </a:pr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10932633" y="1775287"/>
            <a:ext cx="6013655" cy="4373641"/>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sz="5120"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sz="5120"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sz="5120"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sz="5120"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sz="5120"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sz="5120"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sz="5120"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sz="5120" dirty="0"/>
            </a:p>
          </p:txBody>
        </p:sp>
      </p:gr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601807" y="3014089"/>
            <a:ext cx="9062677" cy="1750906"/>
          </a:xfrm>
        </p:spPr>
        <p:txBody>
          <a:bodyPr anchor="t" anchorCtr="0"/>
          <a:lstStyle>
            <a:lvl1pPr>
              <a:lnSpc>
                <a:spcPct val="100000"/>
              </a:lnSpc>
              <a:defRPr sz="5689"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601807" y="4916638"/>
            <a:ext cx="9062677" cy="371248"/>
          </a:xfrm>
        </p:spPr>
        <p:txBody>
          <a:bodyPr>
            <a:spAutoFit/>
          </a:bodyPr>
          <a:lstStyle>
            <a:lvl1pPr marL="0" indent="0">
              <a:buNone/>
              <a:defRPr sz="2418" b="1">
                <a:solidFill>
                  <a:schemeClr val="accent3"/>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fld id="{44377222-C979-491A-925B-782F18478E19}"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a:t>Presentatie zorgcoordinatie V&amp;VN</a:t>
            </a:r>
            <a:endParaRPr lang="nl-NL" dirty="0"/>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601807" y="2147368"/>
            <a:ext cx="9062677" cy="873539"/>
          </a:xfrm>
        </p:spPr>
        <p:txBody>
          <a:bodyPr anchor="b">
            <a:spAutoFit/>
          </a:bodyPr>
          <a:lstStyle>
            <a:lvl1pPr marL="0" indent="0">
              <a:lnSpc>
                <a:spcPct val="100000"/>
              </a:lnSpc>
              <a:buNone/>
              <a:defRPr sz="5689"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Hoofdstuk #</a:t>
            </a:r>
          </a:p>
        </p:txBody>
      </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15479904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841AE4B5-B2CF-E669-B7D3-CF584444F6E6}"/>
              </a:ext>
            </a:extLst>
          </p:cNvPr>
          <p:cNvSpPr>
            <a:spLocks noChangeAspect="1"/>
          </p:cNvSpPr>
          <p:nvPr userDrawn="1"/>
        </p:nvSpPr>
        <p:spPr>
          <a:xfrm>
            <a:off x="1" y="0"/>
            <a:ext cx="12795642" cy="893952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5"/>
          </a:solidFill>
          <a:ln w="6924" cap="flat">
            <a:noFill/>
            <a:prstDash val="solid"/>
            <a:miter/>
          </a:ln>
        </p:spPr>
        <p:txBody>
          <a:bodyPr wrap="square" rtlCol="0" anchor="ctr">
            <a:noAutofit/>
          </a:bodyPr>
          <a:lstStyle/>
          <a:p>
            <a:endParaRPr lang="nl-NL" sz="5120"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4" y="1155551"/>
            <a:ext cx="9011475" cy="551535"/>
          </a:xfrm>
        </p:spPr>
        <p:txBody>
          <a:bodyPr/>
          <a:lstStyle>
            <a:lvl1pPr>
              <a:defRPr>
                <a:solidFill>
                  <a:schemeClr val="accent3"/>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6D9AD29E-1E05-4086-A877-EC1766CB3F90}"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783474" y="2076344"/>
            <a:ext cx="9011475" cy="5821362"/>
          </a:xfrm>
        </p:spPr>
        <p:txBody>
          <a:bodyPr/>
          <a:lstStyle>
            <a:lvl1pPr marL="255126" indent="-255126">
              <a:lnSpc>
                <a:spcPct val="130000"/>
              </a:lnSpc>
              <a:buClr>
                <a:schemeClr val="accent4"/>
              </a:buClr>
              <a:buFont typeface="Arial" panose="020B0604020202020204" pitchFamily="34" charset="0"/>
              <a:buChar char="•"/>
              <a:defRPr sz="2133">
                <a:solidFill>
                  <a:schemeClr val="bg1"/>
                </a:solidFill>
              </a:defRPr>
            </a:lvl1pPr>
            <a:lvl2pPr marL="510250" indent="-259641">
              <a:lnSpc>
                <a:spcPct val="130000"/>
              </a:lnSpc>
              <a:buClrTx/>
              <a:defRPr sz="2133">
                <a:solidFill>
                  <a:schemeClr val="bg1"/>
                </a:solidFill>
              </a:defRPr>
            </a:lvl2pPr>
            <a:lvl3pPr marL="765375" indent="-250610">
              <a:lnSpc>
                <a:spcPct val="130000"/>
              </a:lnSpc>
              <a:defRPr sz="2133">
                <a:solidFill>
                  <a:schemeClr val="bg1"/>
                </a:solidFill>
              </a:defRPr>
            </a:lvl3pPr>
            <a:lvl4pPr marL="1022758" indent="-259641">
              <a:lnSpc>
                <a:spcPct val="130000"/>
              </a:lnSpc>
              <a:defRPr sz="2133">
                <a:solidFill>
                  <a:schemeClr val="bg1"/>
                </a:solidFill>
              </a:defRPr>
            </a:lvl4pPr>
            <a:lvl5pPr marL="1275625" indent="-250610">
              <a:lnSpc>
                <a:spcPct val="130000"/>
              </a:lnSpc>
              <a:defRPr sz="2133">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56" y="222070"/>
            <a:ext cx="3715500" cy="8289280"/>
          </a:xfrm>
          <a:prstGeom prst="rect">
            <a:avLst/>
          </a:prstGeom>
        </p:spPr>
      </p:pic>
    </p:spTree>
    <p:extLst>
      <p:ext uri="{BB962C8B-B14F-4D97-AF65-F5344CB8AC3E}">
        <p14:creationId xmlns:p14="http://schemas.microsoft.com/office/powerpoint/2010/main" val="2145744968"/>
      </p:ext>
    </p:extLst>
  </p:cSld>
  <p:clrMapOvr>
    <a:masterClrMapping/>
  </p:clrMapOvr>
  <p:extLst>
    <p:ext uri="{DCECCB84-F9BA-43D5-87BE-67443E8EF086}">
      <p15:sldGuideLst xmlns:p15="http://schemas.microsoft.com/office/powerpoint/2012/main">
        <p15:guide id="1" orient="horz" pos="3498">
          <p15:clr>
            <a:srgbClr val="FBAE40"/>
          </p15:clr>
        </p15:guide>
        <p15:guide id="2" orient="horz" pos="913">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2571609"/>
            <a:ext cx="15773316" cy="5940213"/>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0A95C651-2C49-4B0E-B55A-E85E71D599CA}"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84420527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1803965"/>
            <a:ext cx="15773316" cy="6707857"/>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1445FB82-2BB7-48AF-ADC0-0BFD9C0C80BF}"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694219608"/>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2" y="1155551"/>
            <a:ext cx="13568414" cy="551535"/>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812B3D34-C93D-4E57-B28D-CAFCF026F2C6}"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3568414"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783473" y="2571609"/>
            <a:ext cx="15773317"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5155504" y="628565"/>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26255966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858F3869-8C66-4227-957D-4875DBBB7743}"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9081363"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9081363"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798935808"/>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BA44D24C-ED44-44BF-88A4-05B5302B95A2}"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928048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61617000-8F51-485B-B052-785EA55571CA}"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5779334"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0775196"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783473"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5779334"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10775195"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783472"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5779334"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10775196"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24097738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4B0A6A78-F47C-5979-7481-4CB648E045B0}"/>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7340263" cy="8938058"/>
          </a:xfrm>
          <a:prstGeom prst="rect">
            <a:avLst/>
          </a:pr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10932633" y="1775287"/>
            <a:ext cx="6013655" cy="4373641"/>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sz="5120"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sz="5120"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sz="5120"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sz="5120"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sz="5120"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sz="5120"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sz="5120"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sz="5120" dirty="0"/>
            </a:p>
          </p:txBody>
        </p:sp>
      </p:gr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601807" y="3014089"/>
            <a:ext cx="9062677" cy="1750906"/>
          </a:xfrm>
        </p:spPr>
        <p:txBody>
          <a:bodyPr anchor="t" anchorCtr="0"/>
          <a:lstStyle>
            <a:lvl1pPr>
              <a:lnSpc>
                <a:spcPct val="100000"/>
              </a:lnSpc>
              <a:defRPr sz="5689"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601807" y="4916638"/>
            <a:ext cx="9062677" cy="371248"/>
          </a:xfrm>
        </p:spPr>
        <p:txBody>
          <a:bodyPr>
            <a:spAutoFit/>
          </a:bodyPr>
          <a:lstStyle>
            <a:lvl1pPr marL="0" indent="0">
              <a:buNone/>
              <a:defRPr sz="2418" b="1">
                <a:solidFill>
                  <a:schemeClr val="accent3"/>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fld id="{BBE4179F-6569-43D2-A534-C3BFFD14AF55}"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a:t>Presentatie zorgcoordinatie V&amp;VN</a:t>
            </a:r>
            <a:endParaRPr lang="nl-NL" dirty="0"/>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601807" y="2147368"/>
            <a:ext cx="9062677" cy="873539"/>
          </a:xfrm>
        </p:spPr>
        <p:txBody>
          <a:bodyPr anchor="b">
            <a:spAutoFit/>
          </a:bodyPr>
          <a:lstStyle>
            <a:lvl1pPr marL="0" indent="0">
              <a:lnSpc>
                <a:spcPct val="100000"/>
              </a:lnSpc>
              <a:buNone/>
              <a:defRPr sz="5689"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Hoofdstuk #</a:t>
            </a:r>
          </a:p>
        </p:txBody>
      </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2112569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8FA7656E-232B-483C-8BEC-E54ED4C77D5B}"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9166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1199985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94466505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00CF5E8F-D27A-4435-A2F3-F96E3955780E}"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6183009" y="811352"/>
            <a:ext cx="10373782" cy="7311002"/>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24077850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584238AC-4DF5-4AE3-B7C8-E5C2E6AFFE45}"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411065260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7340263" cy="8938058"/>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38057BDF-7F3A-4415-80A1-8CE307FB3EC0}"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36783096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A64E34C-B54B-4ABA-897F-B21B7BEE552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5908484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9DFAADB3-6209-4E78-A5FD-0B2F84DD4C78}"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8127325"/>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8127325"/>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8127325"/>
            <a:ext cx="4720784" cy="596860"/>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37962828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36819FC5-8C10-4E71-87E8-6CD74D1D391C}"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191966"/>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7191966"/>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7191966"/>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42447300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783474"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39226B21-C2F8-4B14-987D-0D4CEFAA4202}"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5166108"/>
            <a:ext cx="4720784" cy="596860"/>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6309743" y="794738"/>
            <a:ext cx="4720783" cy="6023440"/>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5166108"/>
            <a:ext cx="4720784" cy="596860"/>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11836009"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6309742" y="7038617"/>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6309742" y="7957805"/>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451853218"/>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827E60-0151-0B05-CF5F-977DD905FF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962839" y="0"/>
            <a:ext cx="8377424" cy="8938058"/>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77E4C222-4F5A-4CB4-BA6B-8740C073E244}"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783472" y="2571609"/>
            <a:ext cx="7373025"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783474" y="1155551"/>
            <a:ext cx="7373025" cy="551535"/>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783472" y="1814942"/>
            <a:ext cx="7373025"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9438337" y="1813807"/>
            <a:ext cx="2681784" cy="268170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9591663" y="5481304"/>
            <a:ext cx="6965127" cy="393042"/>
          </a:xfrm>
        </p:spPr>
        <p:txBody>
          <a:bodyPr wrap="square" anchor="t" anchorCtr="0">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9591663" y="6241236"/>
            <a:ext cx="6965127" cy="2286842"/>
          </a:xfrm>
        </p:spPr>
        <p:txBody>
          <a:bodyPr/>
          <a:lstStyle>
            <a:lvl1pPr>
              <a:lnSpc>
                <a:spcPct val="120000"/>
              </a:lnSpc>
              <a:defRPr>
                <a:solidFill>
                  <a:schemeClr val="bg1"/>
                </a:solidFill>
              </a:defRPr>
            </a:lvl1pPr>
            <a:lvl2pPr>
              <a:lnSpc>
                <a:spcPct val="120000"/>
              </a:lnSpc>
              <a:buClr>
                <a:schemeClr val="accent3"/>
              </a:buClr>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Afbeelding 14">
            <a:extLst>
              <a:ext uri="{FF2B5EF4-FFF2-40B4-BE49-F238E27FC236}">
                <a16:creationId xmlns:a16="http://schemas.microsoft.com/office/drawing/2014/main" id="{1286244D-953D-2E24-7777-DB21EE3126E6}"/>
              </a:ext>
            </a:extLst>
          </p:cNvPr>
          <p:cNvPicPr>
            <a:picLocks noChangeAspect="1"/>
          </p:cNvPicPr>
          <p:nvPr userDrawn="1"/>
        </p:nvPicPr>
        <p:blipFill>
          <a:blip r:embed="rId4"/>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74544587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FE09BE54-03E4-4675-9F1A-5D1C26FBDC1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2048317"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10346208"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101006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841AE4B5-B2CF-E669-B7D3-CF584444F6E6}"/>
              </a:ext>
            </a:extLst>
          </p:cNvPr>
          <p:cNvSpPr>
            <a:spLocks noChangeAspect="1"/>
          </p:cNvSpPr>
          <p:nvPr userDrawn="1"/>
        </p:nvSpPr>
        <p:spPr>
          <a:xfrm>
            <a:off x="1" y="0"/>
            <a:ext cx="12795642" cy="893952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5"/>
          </a:solidFill>
          <a:ln w="6924" cap="flat">
            <a:noFill/>
            <a:prstDash val="solid"/>
            <a:miter/>
          </a:ln>
        </p:spPr>
        <p:txBody>
          <a:bodyPr wrap="square" rtlCol="0" anchor="ctr">
            <a:noAutofit/>
          </a:bodyPr>
          <a:lstStyle/>
          <a:p>
            <a:endParaRPr lang="nl-NL" sz="5120"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4" y="1155551"/>
            <a:ext cx="9011475" cy="551535"/>
          </a:xfrm>
        </p:spPr>
        <p:txBody>
          <a:bodyPr/>
          <a:lstStyle>
            <a:lvl1pPr>
              <a:defRPr>
                <a:solidFill>
                  <a:schemeClr val="accent3"/>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74C9E756-6937-47B3-A5CE-2B0408F9732C}"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783474" y="2076344"/>
            <a:ext cx="9011475" cy="5821362"/>
          </a:xfrm>
        </p:spPr>
        <p:txBody>
          <a:bodyPr/>
          <a:lstStyle>
            <a:lvl1pPr marL="255126" indent="-255126">
              <a:lnSpc>
                <a:spcPct val="130000"/>
              </a:lnSpc>
              <a:buClr>
                <a:schemeClr val="accent4"/>
              </a:buClr>
              <a:buFont typeface="Arial" panose="020B0604020202020204" pitchFamily="34" charset="0"/>
              <a:buChar char="•"/>
              <a:defRPr sz="2133">
                <a:solidFill>
                  <a:schemeClr val="bg1"/>
                </a:solidFill>
              </a:defRPr>
            </a:lvl1pPr>
            <a:lvl2pPr marL="510250" indent="-259641">
              <a:lnSpc>
                <a:spcPct val="130000"/>
              </a:lnSpc>
              <a:buClrTx/>
              <a:defRPr sz="2133">
                <a:solidFill>
                  <a:schemeClr val="bg1"/>
                </a:solidFill>
              </a:defRPr>
            </a:lvl2pPr>
            <a:lvl3pPr marL="765375" indent="-250610">
              <a:lnSpc>
                <a:spcPct val="130000"/>
              </a:lnSpc>
              <a:defRPr sz="2133">
                <a:solidFill>
                  <a:schemeClr val="bg1"/>
                </a:solidFill>
              </a:defRPr>
            </a:lvl3pPr>
            <a:lvl4pPr marL="1022758" indent="-259641">
              <a:lnSpc>
                <a:spcPct val="130000"/>
              </a:lnSpc>
              <a:defRPr sz="2133">
                <a:solidFill>
                  <a:schemeClr val="bg1"/>
                </a:solidFill>
              </a:defRPr>
            </a:lvl4pPr>
            <a:lvl5pPr marL="1275625" indent="-250610">
              <a:lnSpc>
                <a:spcPct val="130000"/>
              </a:lnSpc>
              <a:defRPr sz="2133">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56" y="222070"/>
            <a:ext cx="3715500" cy="8289280"/>
          </a:xfrm>
          <a:prstGeom prst="rect">
            <a:avLst/>
          </a:prstGeom>
        </p:spPr>
      </p:pic>
    </p:spTree>
    <p:extLst>
      <p:ext uri="{BB962C8B-B14F-4D97-AF65-F5344CB8AC3E}">
        <p14:creationId xmlns:p14="http://schemas.microsoft.com/office/powerpoint/2010/main" val="401953423"/>
      </p:ext>
    </p:extLst>
  </p:cSld>
  <p:clrMapOvr>
    <a:masterClrMapping/>
  </p:clrMapOvr>
  <p:extLst>
    <p:ext uri="{DCECCB84-F9BA-43D5-87BE-67443E8EF086}">
      <p15:sldGuideLst xmlns:p15="http://schemas.microsoft.com/office/powerpoint/2012/main">
        <p15:guide id="1" orient="horz" pos="3498">
          <p15:clr>
            <a:srgbClr val="FBAE40"/>
          </p15:clr>
        </p15:guide>
        <p15:guide id="2" orient="horz" pos="913">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783474" y="2571609"/>
            <a:ext cx="15773317" cy="5650074"/>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6ADA705D-855D-4EEC-B330-BE58FD6052D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400683330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601807" y="1633727"/>
            <a:ext cx="10085350" cy="5685086"/>
          </a:xfrm>
          <a:solidFill>
            <a:schemeClr val="bg2">
              <a:lumMod val="95000"/>
            </a:schemeClr>
          </a:solidFill>
          <a:ln>
            <a:solidFill>
              <a:schemeClr val="bg1"/>
            </a:solidFill>
          </a:ln>
        </p:spPr>
        <p:txBody>
          <a:bodyPr bIns="360000" anchor="ctr" anchorCtr="0"/>
          <a:lstStyle>
            <a:lvl1pPr algn="ctr">
              <a:defRPr sz="1138">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9711E645-ABCD-471F-A594-F094BD6FB52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31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EBD38D86-B43C-40EC-8DCB-1A8E8F4A4B8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628811" y="2378535"/>
            <a:ext cx="9728297" cy="590930"/>
          </a:xfrm>
        </p:spPr>
        <p:txBody>
          <a:bodyPr/>
          <a:lstStyle>
            <a:lvl1pPr>
              <a:defRPr sz="4267">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1808" y="1298595"/>
            <a:ext cx="991103" cy="780292"/>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628811" y="6200884"/>
            <a:ext cx="9728297" cy="327565"/>
          </a:xfrm>
        </p:spPr>
        <p:txBody>
          <a:bodyPr anchor="t" anchorCtr="0">
            <a:spAutoFit/>
          </a:bodyPr>
          <a:lstStyle>
            <a:lvl1pPr marL="0" indent="0">
              <a:buNone/>
              <a:defRPr sz="2133" b="0">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Naam, bron, etc.</a:t>
            </a:r>
          </a:p>
        </p:txBody>
      </p:sp>
    </p:spTree>
    <p:extLst>
      <p:ext uri="{BB962C8B-B14F-4D97-AF65-F5344CB8AC3E}">
        <p14:creationId xmlns:p14="http://schemas.microsoft.com/office/powerpoint/2010/main" val="3158286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7340263" cy="893952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5"/>
          </a:solidFill>
          <a:ln w="6924"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4D72991F-6F40-495F-95A1-428BD67DF94F}"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1380379948"/>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0433DE59-BC00-4BC0-91E7-BDE4D6DE456E}"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84403" y="223216"/>
            <a:ext cx="3714823" cy="828813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4291715" y="0"/>
            <a:ext cx="13048548" cy="8938058"/>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4200536542"/>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B375F561-FC23-23BD-9018-6209C2CED10B}"/>
              </a:ext>
            </a:extLst>
          </p:cNvPr>
          <p:cNvGrpSpPr/>
          <p:nvPr userDrawn="1"/>
        </p:nvGrpSpPr>
        <p:grpSpPr>
          <a:xfrm>
            <a:off x="0" y="-5417"/>
            <a:ext cx="4974487" cy="2877311"/>
            <a:chOff x="-5288280" y="-3809"/>
            <a:chExt cx="3497579" cy="2023109"/>
          </a:xfrm>
        </p:grpSpPr>
        <p:sp>
          <p:nvSpPr>
            <p:cNvPr id="3" name="Vrije vorm: vorm 2">
              <a:extLst>
                <a:ext uri="{FF2B5EF4-FFF2-40B4-BE49-F238E27FC236}">
                  <a16:creationId xmlns:a16="http://schemas.microsoft.com/office/drawing/2014/main" id="{E67C556B-63EB-BACF-F20F-E048DA1DD7D3}"/>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chemeClr val="accent5"/>
              </a:solidFill>
              <a:prstDash val="solid"/>
              <a:miter/>
            </a:ln>
          </p:spPr>
          <p:txBody>
            <a:bodyPr rtlCol="0" anchor="ctr"/>
            <a:lstStyle/>
            <a:p>
              <a:endParaRPr lang="nl-NL" sz="5120" dirty="0"/>
            </a:p>
          </p:txBody>
        </p:sp>
        <p:sp>
          <p:nvSpPr>
            <p:cNvPr id="7" name="Vrije vorm: vorm 6">
              <a:extLst>
                <a:ext uri="{FF2B5EF4-FFF2-40B4-BE49-F238E27FC236}">
                  <a16:creationId xmlns:a16="http://schemas.microsoft.com/office/drawing/2014/main" id="{A7439D7E-D9DE-B9C6-6761-2B4BB447763B}"/>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8" name="Vrije vorm: vorm 7">
              <a:extLst>
                <a:ext uri="{FF2B5EF4-FFF2-40B4-BE49-F238E27FC236}">
                  <a16:creationId xmlns:a16="http://schemas.microsoft.com/office/drawing/2014/main" id="{DC41065A-0B88-4507-2FC3-3DB0B585E476}"/>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9" name="Vrije vorm: vorm 8">
              <a:extLst>
                <a:ext uri="{FF2B5EF4-FFF2-40B4-BE49-F238E27FC236}">
                  <a16:creationId xmlns:a16="http://schemas.microsoft.com/office/drawing/2014/main" id="{FA38CFEB-7A39-85A7-4D20-5EFB8A984AA5}"/>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10" name="Vrije vorm: vorm 9">
              <a:extLst>
                <a:ext uri="{FF2B5EF4-FFF2-40B4-BE49-F238E27FC236}">
                  <a16:creationId xmlns:a16="http://schemas.microsoft.com/office/drawing/2014/main" id="{11C06869-1605-AE67-8507-A3DDD8295277}"/>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11" name="Vrije vorm: vorm 10">
              <a:extLst>
                <a:ext uri="{FF2B5EF4-FFF2-40B4-BE49-F238E27FC236}">
                  <a16:creationId xmlns:a16="http://schemas.microsoft.com/office/drawing/2014/main" id="{52909AD9-1A91-BFC5-6887-587649BC1898}"/>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13" name="Vrije vorm: vorm 12">
              <a:extLst>
                <a:ext uri="{FF2B5EF4-FFF2-40B4-BE49-F238E27FC236}">
                  <a16:creationId xmlns:a16="http://schemas.microsoft.com/office/drawing/2014/main" id="{7657B8D8-A49F-6F3C-D655-C3A2E631C94C}"/>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14" name="Vrije vorm: vorm 13">
              <a:extLst>
                <a:ext uri="{FF2B5EF4-FFF2-40B4-BE49-F238E27FC236}">
                  <a16:creationId xmlns:a16="http://schemas.microsoft.com/office/drawing/2014/main" id="{B249CFAF-18CA-D69E-05F7-3A8AD7F8DADF}"/>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15" name="Vrije vorm: vorm 14">
              <a:extLst>
                <a:ext uri="{FF2B5EF4-FFF2-40B4-BE49-F238E27FC236}">
                  <a16:creationId xmlns:a16="http://schemas.microsoft.com/office/drawing/2014/main" id="{77FD5497-8FB8-7CAA-D765-213DCE62DE23}"/>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20" name="Vrije vorm: vorm 19">
              <a:extLst>
                <a:ext uri="{FF2B5EF4-FFF2-40B4-BE49-F238E27FC236}">
                  <a16:creationId xmlns:a16="http://schemas.microsoft.com/office/drawing/2014/main" id="{B6419AD7-6AA2-3798-EA0F-4FB767D57BB4}"/>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22" name="Vrije vorm: vorm 21">
              <a:extLst>
                <a:ext uri="{FF2B5EF4-FFF2-40B4-BE49-F238E27FC236}">
                  <a16:creationId xmlns:a16="http://schemas.microsoft.com/office/drawing/2014/main" id="{2E174E43-8FD8-D754-D15C-AB5EA6E5FB64}"/>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27" name="Vrije vorm: vorm 26">
              <a:extLst>
                <a:ext uri="{FF2B5EF4-FFF2-40B4-BE49-F238E27FC236}">
                  <a16:creationId xmlns:a16="http://schemas.microsoft.com/office/drawing/2014/main" id="{C5A416AE-7D30-688E-3C60-DCB8A6815775}"/>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28" name="Vrije vorm: vorm 27">
              <a:extLst>
                <a:ext uri="{FF2B5EF4-FFF2-40B4-BE49-F238E27FC236}">
                  <a16:creationId xmlns:a16="http://schemas.microsoft.com/office/drawing/2014/main" id="{B602DFF9-E94A-F992-CA1C-5502DE8557B3}"/>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29" name="Vrije vorm: vorm 28">
              <a:extLst>
                <a:ext uri="{FF2B5EF4-FFF2-40B4-BE49-F238E27FC236}">
                  <a16:creationId xmlns:a16="http://schemas.microsoft.com/office/drawing/2014/main" id="{FAB12AF7-5CEB-A667-1744-18601502F4FE}"/>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41" name="Vrije vorm: vorm 40">
              <a:extLst>
                <a:ext uri="{FF2B5EF4-FFF2-40B4-BE49-F238E27FC236}">
                  <a16:creationId xmlns:a16="http://schemas.microsoft.com/office/drawing/2014/main" id="{F686D312-AB9A-9B1D-26A7-B3B1BF381602}"/>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42" name="Vrije vorm: vorm 41">
              <a:extLst>
                <a:ext uri="{FF2B5EF4-FFF2-40B4-BE49-F238E27FC236}">
                  <a16:creationId xmlns:a16="http://schemas.microsoft.com/office/drawing/2014/main" id="{2B55CFAB-2FFD-FEFC-F088-6EBBF8B1D636}"/>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71" name="Vrije vorm: vorm 70">
              <a:extLst>
                <a:ext uri="{FF2B5EF4-FFF2-40B4-BE49-F238E27FC236}">
                  <a16:creationId xmlns:a16="http://schemas.microsoft.com/office/drawing/2014/main" id="{E47573AA-1031-6A4C-9954-6BEAFF797FEE}"/>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73" name="Vrije vorm: vorm 72">
              <a:extLst>
                <a:ext uri="{FF2B5EF4-FFF2-40B4-BE49-F238E27FC236}">
                  <a16:creationId xmlns:a16="http://schemas.microsoft.com/office/drawing/2014/main" id="{C233BD1D-B661-7480-77B2-4962B037B51C}"/>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pic>
          <p:nvPicPr>
            <p:cNvPr id="74" name="Graphic 73">
              <a:extLst>
                <a:ext uri="{FF2B5EF4-FFF2-40B4-BE49-F238E27FC236}">
                  <a16:creationId xmlns:a16="http://schemas.microsoft.com/office/drawing/2014/main" id="{C391FC0E-755C-6D28-2FF4-029C033D54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12168989" y="5400226"/>
            <a:ext cx="5102636" cy="3711081"/>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chemeClr val="accent5"/>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chemeClr val="accent5"/>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chemeClr val="accent5"/>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chemeClr val="accent5"/>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chemeClr val="accent5"/>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8939164"/>
            <a:ext cx="17340263" cy="814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BD2B2907-0CA6-4189-A1B4-5778EF0C3D18}"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080264766"/>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F63EDFCB-0DD2-4E20-98C5-6E7C51F5C4DC}"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23694515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8" y="3867923"/>
            <a:ext cx="9072085" cy="875453"/>
          </a:xfrm>
        </p:spPr>
        <p:txBody>
          <a:bodyPr anchor="b"/>
          <a:lstStyle>
            <a:lvl1pPr algn="l">
              <a:lnSpc>
                <a:spcPct val="100000"/>
              </a:lnSpc>
              <a:defRPr sz="5689">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8" y="4922047"/>
            <a:ext cx="9072085" cy="371248"/>
          </a:xfrm>
        </p:spPr>
        <p:txBody>
          <a:bodyPr wrap="square">
            <a:spAutoFit/>
          </a:bodyPr>
          <a:lstStyle>
            <a:lvl1pPr marL="0" indent="0" algn="l">
              <a:buNone/>
              <a:defRPr sz="2418" b="1">
                <a:solidFill>
                  <a:schemeClr val="bg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6742235" y="8511822"/>
            <a:ext cx="1423467"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Adres</a:t>
            </a:r>
          </a:p>
          <a:p>
            <a:pPr>
              <a:lnSpc>
                <a:spcPct val="125000"/>
              </a:lnSpc>
            </a:pPr>
            <a:r>
              <a:rPr lang="nl-NL" sz="1422" dirty="0"/>
              <a:t>Veerallee 68</a:t>
            </a:r>
          </a:p>
          <a:p>
            <a:pPr>
              <a:lnSpc>
                <a:spcPct val="125000"/>
              </a:lnSpc>
            </a:pPr>
            <a:r>
              <a:rPr lang="nl-NL" sz="1422"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8731831" y="8511822"/>
            <a:ext cx="2210542"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Contact</a:t>
            </a:r>
          </a:p>
          <a:p>
            <a:pPr>
              <a:lnSpc>
                <a:spcPct val="125000"/>
              </a:lnSpc>
            </a:pPr>
            <a:r>
              <a:rPr lang="nl-NL" sz="1422" dirty="0"/>
              <a:t>088 38 38 200</a:t>
            </a:r>
          </a:p>
          <a:p>
            <a:pPr>
              <a:lnSpc>
                <a:spcPct val="125000"/>
              </a:lnSpc>
            </a:pPr>
            <a:r>
              <a:rPr lang="nl-NL" sz="1422" dirty="0">
                <a:solidFill>
                  <a:schemeClr val="tx1"/>
                </a:solidFill>
                <a:hlinkClick r:id="rId4">
                  <a:extLst>
                    <a:ext uri="{A12FA001-AC4F-418D-AE19-62706E023703}">
                      <ahyp:hlinkClr xmlns:ahyp="http://schemas.microsoft.com/office/drawing/2018/hyperlinkcolor" val="tx"/>
                    </a:ext>
                  </a:extLst>
                </a:hlinkClick>
              </a:rPr>
              <a:t>info@ambulancezorg.nl</a:t>
            </a:r>
            <a:r>
              <a:rPr lang="nl-NL" sz="1422"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13940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2571609"/>
            <a:ext cx="15773316" cy="5940213"/>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40FFD8EC-A68A-4D3E-82FF-E478F46C4D55}"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51064737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1803965"/>
            <a:ext cx="15773316" cy="6707857"/>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1EA1E93F-67C7-4796-95CF-02407AA35A13}"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98694395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2" y="1155551"/>
            <a:ext cx="13568414" cy="551535"/>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AE06FA59-2A8E-4368-A818-B1AB6AB84D7C}"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3568414"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783473" y="2571609"/>
            <a:ext cx="15773317"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5155504" y="628565"/>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3210214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C815433E-AF5C-43CC-8D81-B3BE0699835E}"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9081363"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9081363"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09344655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50AB0433-88B4-44BA-815E-D4CDAFAA5FF4}"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40540144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 midden">
    <p:spTree>
      <p:nvGrpSpPr>
        <p:cNvPr id="1" name=""/>
        <p:cNvGrpSpPr/>
        <p:nvPr/>
      </p:nvGrpSpPr>
      <p:grpSpPr>
        <a:xfrm>
          <a:off x="0" y="0"/>
          <a:ext cx="0" cy="0"/>
          <a:chOff x="0" y="0"/>
          <a:chExt cx="0" cy="0"/>
        </a:xfrm>
      </p:grpSpPr>
      <p:sp>
        <p:nvSpPr>
          <p:cNvPr id="6" name="Shape 12"/>
          <p:cNvSpPr>
            <a:spLocks noGrp="1"/>
          </p:cNvSpPr>
          <p:nvPr>
            <p:ph type="body" sz="quarter" idx="13" hasCustomPrompt="1"/>
          </p:nvPr>
        </p:nvSpPr>
        <p:spPr>
          <a:xfrm>
            <a:off x="1275875" y="3181350"/>
            <a:ext cx="11520000" cy="3267946"/>
          </a:xfrm>
          <a:prstGeom prst="rect">
            <a:avLst/>
          </a:prstGeom>
        </p:spPr>
        <p:txBody>
          <a:bodyPr lIns="0" tIns="0" rIns="0" bIns="0" anchor="t">
            <a:spAutoFit/>
          </a:bodyPr>
          <a:lstStyle>
            <a:lvl1pPr marL="285750" indent="-285750" algn="l">
              <a:lnSpc>
                <a:spcPct val="150000"/>
              </a:lnSpc>
              <a:spcBef>
                <a:spcPts val="0"/>
              </a:spcBef>
              <a:buSzPct val="100000"/>
              <a:buFontTx/>
              <a:buBlip>
                <a:blip r:embed="rId2"/>
              </a:buBlip>
              <a:defRPr sz="1800" baseline="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endParaRPr lang="nl-NL" dirty="0"/>
          </a:p>
          <a:p>
            <a:pPr lvl="0"/>
            <a:endParaRPr lang="nl-NL" dirty="0"/>
          </a:p>
        </p:txBody>
      </p:sp>
      <p:cxnSp>
        <p:nvCxnSpPr>
          <p:cNvPr id="14" name="Rechte verbindingslijn 13"/>
          <p:cNvCxnSpPr/>
          <p:nvPr userDrawn="1"/>
        </p:nvCxnSpPr>
        <p:spPr>
          <a:xfrm>
            <a:off x="1280085" y="1749557"/>
            <a:ext cx="2520000" cy="0"/>
          </a:xfrm>
          <a:prstGeom prst="line">
            <a:avLst/>
          </a:prstGeom>
          <a:noFill/>
          <a:ln w="50800" cap="flat">
            <a:solidFill>
              <a:srgbClr val="12439B"/>
            </a:solidFill>
            <a:prstDash val="solid"/>
            <a:miter lim="400000"/>
          </a:ln>
          <a:effectLst/>
          <a:sp3d/>
        </p:spPr>
        <p:style>
          <a:lnRef idx="0">
            <a:scrgbClr r="0" g="0" b="0"/>
          </a:lnRef>
          <a:fillRef idx="0">
            <a:scrgbClr r="0" g="0" b="0"/>
          </a:fillRef>
          <a:effectRef idx="0">
            <a:scrgbClr r="0" g="0" b="0"/>
          </a:effectRef>
          <a:fontRef idx="none"/>
        </p:style>
      </p:cxnSp>
      <p:sp>
        <p:nvSpPr>
          <p:cNvPr id="7" name="Shape 11">
            <a:extLst>
              <a:ext uri="{FF2B5EF4-FFF2-40B4-BE49-F238E27FC236}">
                <a16:creationId xmlns:a16="http://schemas.microsoft.com/office/drawing/2014/main" id="{A14F39A1-CB1B-A30E-126A-0979FBB072F8}"/>
              </a:ext>
            </a:extLst>
          </p:cNvPr>
          <p:cNvSpPr>
            <a:spLocks noGrp="1"/>
          </p:cNvSpPr>
          <p:nvPr>
            <p:ph type="title" hasCustomPrompt="1"/>
          </p:nvPr>
        </p:nvSpPr>
        <p:spPr>
          <a:xfrm>
            <a:off x="1275875" y="2015903"/>
            <a:ext cx="11520000" cy="492443"/>
          </a:xfrm>
          <a:prstGeom prst="rect">
            <a:avLst/>
          </a:prstGeom>
        </p:spPr>
        <p:txBody>
          <a:bodyPr lIns="0" tIns="0" rIns="0" bIns="0" anchor="t" anchorCtr="0">
            <a:spAutoFit/>
          </a:bodyPr>
          <a:lstStyle>
            <a:lvl1pPr algn="l">
              <a:defRPr sz="3200" baseline="0">
                <a:solidFill>
                  <a:srgbClr val="4E5469"/>
                </a:solidFill>
                <a:latin typeface="Verdana Vet" charset="0"/>
              </a:defRPr>
            </a:lvl1pPr>
          </a:lstStyle>
          <a:p>
            <a:r>
              <a:rPr lang="nl-NL" dirty="0"/>
              <a:t>Titel van de slide met </a:t>
            </a:r>
            <a:r>
              <a:rPr lang="nl-NL" dirty="0" err="1"/>
              <a:t>bulletpoints</a:t>
            </a:r>
            <a:endParaRPr lang="nl-NL"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EDE60A9-CD99-45BA-8AE6-B6D14DF529C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5779334"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0775196"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783473"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5779334"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10775195"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783472"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5779334"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10775196"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568896789"/>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C614F513-57F9-4578-80A4-D6801720E16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9166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1199985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14175698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D106D62-87C1-4968-88D9-8A533399FC3B}"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6183009" y="811352"/>
            <a:ext cx="10373782" cy="7311002"/>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511760853"/>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791C0286-886D-4702-A315-32274163BA80}"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26891445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7340263" cy="8938058"/>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57B79E7B-6C0F-43A2-9B74-4682865C3122}"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164030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FC62F77C-8093-4E94-B79D-4319FAF19919}"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4003643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73C62FF-286C-4695-BBEF-74EFB8158D6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8127325"/>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8127325"/>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8127325"/>
            <a:ext cx="4720784" cy="596860"/>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137569241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6C1C52A0-0312-417D-9924-32033EBB4EEC}"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191966"/>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7191966"/>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7191966"/>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2978512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783474"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B0765D4B-E7D3-42E0-936A-558B90D8B913}"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5166108"/>
            <a:ext cx="4720784" cy="596860"/>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6309743" y="794738"/>
            <a:ext cx="4720783" cy="6023440"/>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5166108"/>
            <a:ext cx="4720784" cy="596860"/>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11836009"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6309742" y="7038617"/>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6309742" y="7957805"/>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493417784"/>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827E60-0151-0B05-CF5F-977DD905FF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962839" y="0"/>
            <a:ext cx="8377424" cy="8938058"/>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F7B203B-A36B-4D43-BAAF-78875931AA8F}"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783472" y="2571609"/>
            <a:ext cx="7373025"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783474" y="1155551"/>
            <a:ext cx="7373025" cy="551535"/>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783472" y="1814942"/>
            <a:ext cx="7373025"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9438337" y="1813807"/>
            <a:ext cx="2681784" cy="268170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9591663" y="5481304"/>
            <a:ext cx="6965127" cy="393042"/>
          </a:xfrm>
        </p:spPr>
        <p:txBody>
          <a:bodyPr wrap="square" anchor="t" anchorCtr="0">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9591663" y="6241236"/>
            <a:ext cx="6965127" cy="2286842"/>
          </a:xfrm>
        </p:spPr>
        <p:txBody>
          <a:bodyPr/>
          <a:lstStyle>
            <a:lvl1pPr>
              <a:lnSpc>
                <a:spcPct val="120000"/>
              </a:lnSpc>
              <a:defRPr>
                <a:solidFill>
                  <a:schemeClr val="bg1"/>
                </a:solidFill>
              </a:defRPr>
            </a:lvl1pPr>
            <a:lvl2pPr>
              <a:lnSpc>
                <a:spcPct val="120000"/>
              </a:lnSpc>
              <a:buClr>
                <a:schemeClr val="accent3"/>
              </a:buClr>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Afbeelding 14">
            <a:extLst>
              <a:ext uri="{FF2B5EF4-FFF2-40B4-BE49-F238E27FC236}">
                <a16:creationId xmlns:a16="http://schemas.microsoft.com/office/drawing/2014/main" id="{1286244D-953D-2E24-7777-DB21EE3126E6}"/>
              </a:ext>
            </a:extLst>
          </p:cNvPr>
          <p:cNvPicPr>
            <a:picLocks noChangeAspect="1"/>
          </p:cNvPicPr>
          <p:nvPr userDrawn="1"/>
        </p:nvPicPr>
        <p:blipFill>
          <a:blip r:embed="rId4"/>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302100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 midden">
    <p:spTree>
      <p:nvGrpSpPr>
        <p:cNvPr id="1" name=""/>
        <p:cNvGrpSpPr/>
        <p:nvPr/>
      </p:nvGrpSpPr>
      <p:grpSpPr>
        <a:xfrm>
          <a:off x="0" y="0"/>
          <a:ext cx="0" cy="0"/>
          <a:chOff x="0" y="0"/>
          <a:chExt cx="0" cy="0"/>
        </a:xfrm>
      </p:grpSpPr>
      <p:sp>
        <p:nvSpPr>
          <p:cNvPr id="6" name="Shape 12"/>
          <p:cNvSpPr>
            <a:spLocks noGrp="1"/>
          </p:cNvSpPr>
          <p:nvPr>
            <p:ph type="body" sz="quarter" idx="13" hasCustomPrompt="1"/>
          </p:nvPr>
        </p:nvSpPr>
        <p:spPr>
          <a:xfrm>
            <a:off x="1275876" y="3184525"/>
            <a:ext cx="11520000" cy="3522133"/>
          </a:xfrm>
          <a:prstGeom prst="rect">
            <a:avLst/>
          </a:prstGeom>
        </p:spPr>
        <p:txBody>
          <a:bodyPr lIns="0" tIns="0" rIns="0" bIns="0" anchor="t">
            <a:noAutofit/>
          </a:bodyPr>
          <a:lstStyle>
            <a:lvl1pPr marL="285750" indent="-285750" algn="l">
              <a:lnSpc>
                <a:spcPct val="150000"/>
              </a:lnSpc>
              <a:spcBef>
                <a:spcPts val="0"/>
              </a:spcBef>
              <a:buSzPct val="100000"/>
              <a:buFontTx/>
              <a:buBlip>
                <a:blip r:embed="rId2"/>
              </a:buBlip>
              <a:defRPr sz="1800" baseline="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endParaRPr lang="nl-NL" dirty="0"/>
          </a:p>
          <a:p>
            <a:pPr lvl="0"/>
            <a:endParaRPr lang="nl-NL" dirty="0"/>
          </a:p>
        </p:txBody>
      </p:sp>
      <p:cxnSp>
        <p:nvCxnSpPr>
          <p:cNvPr id="7" name="Rechte verbindingslijn 6"/>
          <p:cNvCxnSpPr/>
          <p:nvPr userDrawn="1"/>
        </p:nvCxnSpPr>
        <p:spPr>
          <a:xfrm>
            <a:off x="1275875" y="1749557"/>
            <a:ext cx="2520000" cy="0"/>
          </a:xfrm>
          <a:prstGeom prst="line">
            <a:avLst/>
          </a:prstGeom>
          <a:noFill/>
          <a:ln w="50800" cap="flat">
            <a:solidFill>
              <a:srgbClr val="E43D20"/>
            </a:solidFill>
            <a:prstDash val="solid"/>
            <a:miter lim="400000"/>
          </a:ln>
          <a:effectLst/>
          <a:sp3d/>
        </p:spPr>
        <p:style>
          <a:lnRef idx="0">
            <a:scrgbClr r="0" g="0" b="0"/>
          </a:lnRef>
          <a:fillRef idx="0">
            <a:scrgbClr r="0" g="0" b="0"/>
          </a:fillRef>
          <a:effectRef idx="0">
            <a:scrgbClr r="0" g="0" b="0"/>
          </a:effectRef>
          <a:fontRef idx="none"/>
        </p:style>
      </p:cxnSp>
      <p:sp>
        <p:nvSpPr>
          <p:cNvPr id="2" name="Shape 11">
            <a:extLst>
              <a:ext uri="{FF2B5EF4-FFF2-40B4-BE49-F238E27FC236}">
                <a16:creationId xmlns:a16="http://schemas.microsoft.com/office/drawing/2014/main" id="{961F5374-BA06-0EB3-0DC9-45761019DA9C}"/>
              </a:ext>
            </a:extLst>
          </p:cNvPr>
          <p:cNvSpPr>
            <a:spLocks noGrp="1"/>
          </p:cNvSpPr>
          <p:nvPr>
            <p:ph type="title" hasCustomPrompt="1"/>
          </p:nvPr>
        </p:nvSpPr>
        <p:spPr>
          <a:xfrm>
            <a:off x="1275875" y="2015903"/>
            <a:ext cx="11520000" cy="492443"/>
          </a:xfrm>
          <a:prstGeom prst="rect">
            <a:avLst/>
          </a:prstGeom>
        </p:spPr>
        <p:txBody>
          <a:bodyPr lIns="0" tIns="0" rIns="0" bIns="0" anchor="t" anchorCtr="0">
            <a:spAutoFit/>
          </a:bodyPr>
          <a:lstStyle>
            <a:lvl1pPr algn="l">
              <a:defRPr sz="3200" baseline="0">
                <a:solidFill>
                  <a:srgbClr val="4E5469"/>
                </a:solidFill>
                <a:latin typeface="Verdana Vet" charset="0"/>
              </a:defRPr>
            </a:lvl1pPr>
          </a:lstStyle>
          <a:p>
            <a:r>
              <a:rPr lang="nl-NL" dirty="0"/>
              <a:t>Titel van de slide met </a:t>
            </a:r>
            <a:r>
              <a:rPr lang="nl-NL" dirty="0" err="1"/>
              <a:t>bulletpoints</a:t>
            </a:r>
            <a:endParaRPr lang="nl-NL"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5B0D410-E062-424A-932C-D03324B45B69}"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2048317"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10346208"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1835819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783474" y="2571609"/>
            <a:ext cx="15773317" cy="5650074"/>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2ED0A019-BD37-436B-ACD7-D9B787E02BF7}"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107436389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601807" y="1633727"/>
            <a:ext cx="10085350" cy="5685086"/>
          </a:xfrm>
          <a:solidFill>
            <a:schemeClr val="bg2">
              <a:lumMod val="95000"/>
            </a:schemeClr>
          </a:solidFill>
          <a:ln>
            <a:solidFill>
              <a:schemeClr val="bg1"/>
            </a:solidFill>
          </a:ln>
        </p:spPr>
        <p:txBody>
          <a:bodyPr bIns="360000" anchor="ctr" anchorCtr="0"/>
          <a:lstStyle>
            <a:lvl1pPr algn="ctr">
              <a:defRPr sz="1138">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ABA7EB15-073E-4931-8E7D-2061563A340E}"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915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91FC560E-374F-4CE0-9210-18DE3D101017}"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628811" y="2378535"/>
            <a:ext cx="9728297" cy="590930"/>
          </a:xfrm>
        </p:spPr>
        <p:txBody>
          <a:bodyPr/>
          <a:lstStyle>
            <a:lvl1pPr>
              <a:defRPr sz="4267">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1808" y="1298595"/>
            <a:ext cx="991103" cy="780292"/>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628811" y="6200884"/>
            <a:ext cx="9728297" cy="327565"/>
          </a:xfrm>
        </p:spPr>
        <p:txBody>
          <a:bodyPr anchor="t" anchorCtr="0">
            <a:spAutoFit/>
          </a:bodyPr>
          <a:lstStyle>
            <a:lvl1pPr marL="0" indent="0">
              <a:buNone/>
              <a:defRPr sz="2133" b="0">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Naam, bron, etc.</a:t>
            </a:r>
          </a:p>
        </p:txBody>
      </p:sp>
    </p:spTree>
    <p:extLst>
      <p:ext uri="{BB962C8B-B14F-4D97-AF65-F5344CB8AC3E}">
        <p14:creationId xmlns:p14="http://schemas.microsoft.com/office/powerpoint/2010/main" val="3336275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7340263" cy="893952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5"/>
          </a:solidFill>
          <a:ln w="6924"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C4B09926-9F18-45FE-8CAF-2C5F6AAFB708}"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3319404858"/>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AAE7D1E0-1ED7-4177-B43E-DFE6F888D43A}"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84403" y="223216"/>
            <a:ext cx="3714823" cy="828813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4291715" y="0"/>
            <a:ext cx="13048548" cy="8938058"/>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1540486050"/>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B375F561-FC23-23BD-9018-6209C2CED10B}"/>
              </a:ext>
            </a:extLst>
          </p:cNvPr>
          <p:cNvGrpSpPr/>
          <p:nvPr userDrawn="1"/>
        </p:nvGrpSpPr>
        <p:grpSpPr>
          <a:xfrm>
            <a:off x="0" y="-5417"/>
            <a:ext cx="4974487" cy="2877311"/>
            <a:chOff x="-5288280" y="-3809"/>
            <a:chExt cx="3497579" cy="2023109"/>
          </a:xfrm>
        </p:grpSpPr>
        <p:sp>
          <p:nvSpPr>
            <p:cNvPr id="3" name="Vrije vorm: vorm 2">
              <a:extLst>
                <a:ext uri="{FF2B5EF4-FFF2-40B4-BE49-F238E27FC236}">
                  <a16:creationId xmlns:a16="http://schemas.microsoft.com/office/drawing/2014/main" id="{E67C556B-63EB-BACF-F20F-E048DA1DD7D3}"/>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chemeClr val="accent5"/>
              </a:solidFill>
              <a:prstDash val="solid"/>
              <a:miter/>
            </a:ln>
          </p:spPr>
          <p:txBody>
            <a:bodyPr rtlCol="0" anchor="ctr"/>
            <a:lstStyle/>
            <a:p>
              <a:endParaRPr lang="nl-NL" sz="5120" dirty="0"/>
            </a:p>
          </p:txBody>
        </p:sp>
        <p:sp>
          <p:nvSpPr>
            <p:cNvPr id="7" name="Vrije vorm: vorm 6">
              <a:extLst>
                <a:ext uri="{FF2B5EF4-FFF2-40B4-BE49-F238E27FC236}">
                  <a16:creationId xmlns:a16="http://schemas.microsoft.com/office/drawing/2014/main" id="{A7439D7E-D9DE-B9C6-6761-2B4BB447763B}"/>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8" name="Vrije vorm: vorm 7">
              <a:extLst>
                <a:ext uri="{FF2B5EF4-FFF2-40B4-BE49-F238E27FC236}">
                  <a16:creationId xmlns:a16="http://schemas.microsoft.com/office/drawing/2014/main" id="{DC41065A-0B88-4507-2FC3-3DB0B585E476}"/>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9" name="Vrije vorm: vorm 8">
              <a:extLst>
                <a:ext uri="{FF2B5EF4-FFF2-40B4-BE49-F238E27FC236}">
                  <a16:creationId xmlns:a16="http://schemas.microsoft.com/office/drawing/2014/main" id="{FA38CFEB-7A39-85A7-4D20-5EFB8A984AA5}"/>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10" name="Vrije vorm: vorm 9">
              <a:extLst>
                <a:ext uri="{FF2B5EF4-FFF2-40B4-BE49-F238E27FC236}">
                  <a16:creationId xmlns:a16="http://schemas.microsoft.com/office/drawing/2014/main" id="{11C06869-1605-AE67-8507-A3DDD8295277}"/>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11" name="Vrije vorm: vorm 10">
              <a:extLst>
                <a:ext uri="{FF2B5EF4-FFF2-40B4-BE49-F238E27FC236}">
                  <a16:creationId xmlns:a16="http://schemas.microsoft.com/office/drawing/2014/main" id="{52909AD9-1A91-BFC5-6887-587649BC1898}"/>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13" name="Vrije vorm: vorm 12">
              <a:extLst>
                <a:ext uri="{FF2B5EF4-FFF2-40B4-BE49-F238E27FC236}">
                  <a16:creationId xmlns:a16="http://schemas.microsoft.com/office/drawing/2014/main" id="{7657B8D8-A49F-6F3C-D655-C3A2E631C94C}"/>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14" name="Vrije vorm: vorm 13">
              <a:extLst>
                <a:ext uri="{FF2B5EF4-FFF2-40B4-BE49-F238E27FC236}">
                  <a16:creationId xmlns:a16="http://schemas.microsoft.com/office/drawing/2014/main" id="{B249CFAF-18CA-D69E-05F7-3A8AD7F8DADF}"/>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15" name="Vrije vorm: vorm 14">
              <a:extLst>
                <a:ext uri="{FF2B5EF4-FFF2-40B4-BE49-F238E27FC236}">
                  <a16:creationId xmlns:a16="http://schemas.microsoft.com/office/drawing/2014/main" id="{77FD5497-8FB8-7CAA-D765-213DCE62DE23}"/>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20" name="Vrije vorm: vorm 19">
              <a:extLst>
                <a:ext uri="{FF2B5EF4-FFF2-40B4-BE49-F238E27FC236}">
                  <a16:creationId xmlns:a16="http://schemas.microsoft.com/office/drawing/2014/main" id="{B6419AD7-6AA2-3798-EA0F-4FB767D57BB4}"/>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22" name="Vrije vorm: vorm 21">
              <a:extLst>
                <a:ext uri="{FF2B5EF4-FFF2-40B4-BE49-F238E27FC236}">
                  <a16:creationId xmlns:a16="http://schemas.microsoft.com/office/drawing/2014/main" id="{2E174E43-8FD8-D754-D15C-AB5EA6E5FB64}"/>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27" name="Vrije vorm: vorm 26">
              <a:extLst>
                <a:ext uri="{FF2B5EF4-FFF2-40B4-BE49-F238E27FC236}">
                  <a16:creationId xmlns:a16="http://schemas.microsoft.com/office/drawing/2014/main" id="{C5A416AE-7D30-688E-3C60-DCB8A6815775}"/>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28" name="Vrije vorm: vorm 27">
              <a:extLst>
                <a:ext uri="{FF2B5EF4-FFF2-40B4-BE49-F238E27FC236}">
                  <a16:creationId xmlns:a16="http://schemas.microsoft.com/office/drawing/2014/main" id="{B602DFF9-E94A-F992-CA1C-5502DE8557B3}"/>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29" name="Vrije vorm: vorm 28">
              <a:extLst>
                <a:ext uri="{FF2B5EF4-FFF2-40B4-BE49-F238E27FC236}">
                  <a16:creationId xmlns:a16="http://schemas.microsoft.com/office/drawing/2014/main" id="{FAB12AF7-5CEB-A667-1744-18601502F4FE}"/>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41" name="Vrije vorm: vorm 40">
              <a:extLst>
                <a:ext uri="{FF2B5EF4-FFF2-40B4-BE49-F238E27FC236}">
                  <a16:creationId xmlns:a16="http://schemas.microsoft.com/office/drawing/2014/main" id="{F686D312-AB9A-9B1D-26A7-B3B1BF381602}"/>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42" name="Vrije vorm: vorm 41">
              <a:extLst>
                <a:ext uri="{FF2B5EF4-FFF2-40B4-BE49-F238E27FC236}">
                  <a16:creationId xmlns:a16="http://schemas.microsoft.com/office/drawing/2014/main" id="{2B55CFAB-2FFD-FEFC-F088-6EBBF8B1D636}"/>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71" name="Vrije vorm: vorm 70">
              <a:extLst>
                <a:ext uri="{FF2B5EF4-FFF2-40B4-BE49-F238E27FC236}">
                  <a16:creationId xmlns:a16="http://schemas.microsoft.com/office/drawing/2014/main" id="{E47573AA-1031-6A4C-9954-6BEAFF797FEE}"/>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73" name="Vrije vorm: vorm 72">
              <a:extLst>
                <a:ext uri="{FF2B5EF4-FFF2-40B4-BE49-F238E27FC236}">
                  <a16:creationId xmlns:a16="http://schemas.microsoft.com/office/drawing/2014/main" id="{C233BD1D-B661-7480-77B2-4962B037B51C}"/>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pic>
          <p:nvPicPr>
            <p:cNvPr id="74" name="Graphic 73">
              <a:extLst>
                <a:ext uri="{FF2B5EF4-FFF2-40B4-BE49-F238E27FC236}">
                  <a16:creationId xmlns:a16="http://schemas.microsoft.com/office/drawing/2014/main" id="{C391FC0E-755C-6D28-2FF4-029C033D54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12168989" y="5400226"/>
            <a:ext cx="5102636" cy="3711081"/>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chemeClr val="accent5"/>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chemeClr val="accent5"/>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chemeClr val="accent5"/>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chemeClr val="accent5"/>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chemeClr val="accent5"/>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8939164"/>
            <a:ext cx="17340263" cy="814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E77631CE-DEF3-43FA-810B-C68E72EE5587}"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161623717"/>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58FE4E16-1E3C-4C23-B2EA-17E9DAE61E22}"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217309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8" y="3867923"/>
            <a:ext cx="9072085" cy="875453"/>
          </a:xfrm>
        </p:spPr>
        <p:txBody>
          <a:bodyPr anchor="b"/>
          <a:lstStyle>
            <a:lvl1pPr algn="l">
              <a:lnSpc>
                <a:spcPct val="100000"/>
              </a:lnSpc>
              <a:defRPr sz="5689">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8" y="4922047"/>
            <a:ext cx="9072085" cy="371248"/>
          </a:xfrm>
        </p:spPr>
        <p:txBody>
          <a:bodyPr wrap="square">
            <a:spAutoFit/>
          </a:bodyPr>
          <a:lstStyle>
            <a:lvl1pPr marL="0" indent="0" algn="l">
              <a:buNone/>
              <a:defRPr sz="2418" b="1">
                <a:solidFill>
                  <a:schemeClr val="bg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6742235" y="8511822"/>
            <a:ext cx="1423467"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Adres</a:t>
            </a:r>
          </a:p>
          <a:p>
            <a:pPr>
              <a:lnSpc>
                <a:spcPct val="125000"/>
              </a:lnSpc>
            </a:pPr>
            <a:r>
              <a:rPr lang="nl-NL" sz="1422" dirty="0"/>
              <a:t>Veerallee 68</a:t>
            </a:r>
          </a:p>
          <a:p>
            <a:pPr>
              <a:lnSpc>
                <a:spcPct val="125000"/>
              </a:lnSpc>
            </a:pPr>
            <a:r>
              <a:rPr lang="nl-NL" sz="1422"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8731831" y="8511822"/>
            <a:ext cx="2210542"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Contact</a:t>
            </a:r>
          </a:p>
          <a:p>
            <a:pPr>
              <a:lnSpc>
                <a:spcPct val="125000"/>
              </a:lnSpc>
            </a:pPr>
            <a:r>
              <a:rPr lang="nl-NL" sz="1422" dirty="0"/>
              <a:t>088 38 38 200</a:t>
            </a:r>
          </a:p>
          <a:p>
            <a:pPr>
              <a:lnSpc>
                <a:spcPct val="125000"/>
              </a:lnSpc>
            </a:pPr>
            <a:r>
              <a:rPr lang="nl-NL" sz="1422" dirty="0">
                <a:solidFill>
                  <a:schemeClr val="tx1"/>
                </a:solidFill>
                <a:hlinkClick r:id="rId4">
                  <a:extLst>
                    <a:ext uri="{A12FA001-AC4F-418D-AE19-62706E023703}">
                      <ahyp:hlinkClr xmlns:ahyp="http://schemas.microsoft.com/office/drawing/2018/hyperlinkcolor" val="tx"/>
                    </a:ext>
                  </a:extLst>
                </a:hlinkClick>
              </a:rPr>
              <a:t>info@ambulancezorg.nl</a:t>
            </a:r>
            <a:r>
              <a:rPr lang="nl-NL" sz="1422"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44299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5" y="3867923"/>
            <a:ext cx="9062677" cy="875453"/>
          </a:xfrm>
        </p:spPr>
        <p:txBody>
          <a:bodyPr anchor="b"/>
          <a:lstStyle>
            <a:lvl1pPr algn="l">
              <a:lnSpc>
                <a:spcPct val="100000"/>
              </a:lnSpc>
              <a:defRPr sz="5689">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5" y="4922047"/>
            <a:ext cx="9062677" cy="371248"/>
          </a:xfrm>
        </p:spPr>
        <p:txBody>
          <a:bodyPr wrap="square">
            <a:spAutoFit/>
          </a:bodyPr>
          <a:lstStyle>
            <a:lvl1pPr marL="0" indent="0" algn="l">
              <a:buNone/>
              <a:defRPr sz="2418" b="1">
                <a:solidFill>
                  <a:schemeClr val="accent3"/>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ijdelijke aanduiding voor afbeelding 12">
            <a:extLst>
              <a:ext uri="{FF2B5EF4-FFF2-40B4-BE49-F238E27FC236}">
                <a16:creationId xmlns:a16="http://schemas.microsoft.com/office/drawing/2014/main" id="{3555E49F-5C73-D5D9-2E82-2B3CEBB6F0FE}"/>
              </a:ext>
            </a:extLst>
          </p:cNvPr>
          <p:cNvSpPr>
            <a:spLocks noGrp="1" noChangeAspect="1"/>
          </p:cNvSpPr>
          <p:nvPr>
            <p:ph type="pic" sz="quarter" idx="27" hasCustomPrompt="1"/>
          </p:nvPr>
        </p:nvSpPr>
        <p:spPr>
          <a:xfrm>
            <a:off x="6792505"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
        <p:nvSpPr>
          <p:cNvPr id="7" name="Tijdelijke aanduiding voor afbeelding 12">
            <a:extLst>
              <a:ext uri="{FF2B5EF4-FFF2-40B4-BE49-F238E27FC236}">
                <a16:creationId xmlns:a16="http://schemas.microsoft.com/office/drawing/2014/main" id="{A6E4C8AE-83E5-3E43-329D-D87EF7360856}"/>
              </a:ext>
            </a:extLst>
          </p:cNvPr>
          <p:cNvSpPr>
            <a:spLocks noGrp="1" noChangeAspect="1"/>
          </p:cNvSpPr>
          <p:nvPr>
            <p:ph type="pic" sz="quarter" idx="28" hasCustomPrompt="1"/>
          </p:nvPr>
        </p:nvSpPr>
        <p:spPr>
          <a:xfrm>
            <a:off x="8572721"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27628107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to - verticaal">
    <p:spTree>
      <p:nvGrpSpPr>
        <p:cNvPr id="1" name=""/>
        <p:cNvGrpSpPr/>
        <p:nvPr/>
      </p:nvGrpSpPr>
      <p:grpSpPr>
        <a:xfrm>
          <a:off x="0" y="0"/>
          <a:ext cx="0" cy="0"/>
          <a:chOff x="0" y="0"/>
          <a:chExt cx="0" cy="0"/>
        </a:xfrm>
      </p:grpSpPr>
      <p:cxnSp>
        <p:nvCxnSpPr>
          <p:cNvPr id="7" name="Rechte verbindingslijn 6"/>
          <p:cNvCxnSpPr/>
          <p:nvPr userDrawn="1"/>
        </p:nvCxnSpPr>
        <p:spPr>
          <a:xfrm>
            <a:off x="1280085" y="1749557"/>
            <a:ext cx="1447700" cy="0"/>
          </a:xfrm>
          <a:prstGeom prst="line">
            <a:avLst/>
          </a:prstGeom>
          <a:noFill/>
          <a:ln w="50800" cap="flat">
            <a:solidFill>
              <a:srgbClr val="50BBB8"/>
            </a:solidFill>
            <a:prstDash val="solid"/>
            <a:miter lim="400000"/>
          </a:ln>
          <a:effectLst/>
          <a:sp3d/>
        </p:spPr>
        <p:style>
          <a:lnRef idx="0">
            <a:scrgbClr r="0" g="0" b="0"/>
          </a:lnRef>
          <a:fillRef idx="0">
            <a:scrgbClr r="0" g="0" b="0"/>
          </a:fillRef>
          <a:effectRef idx="0">
            <a:scrgbClr r="0" g="0" b="0"/>
          </a:effectRef>
          <a:fontRef idx="none"/>
        </p:style>
      </p:cxnSp>
      <p:sp>
        <p:nvSpPr>
          <p:cNvPr id="8" name="Shape 12"/>
          <p:cNvSpPr>
            <a:spLocks noGrp="1"/>
          </p:cNvSpPr>
          <p:nvPr>
            <p:ph type="body" sz="quarter" idx="1" hasCustomPrompt="1"/>
          </p:nvPr>
        </p:nvSpPr>
        <p:spPr>
          <a:xfrm>
            <a:off x="1275875" y="3184525"/>
            <a:ext cx="11520000" cy="3522133"/>
          </a:xfrm>
          <a:prstGeom prst="rect">
            <a:avLst/>
          </a:prstGeom>
        </p:spPr>
        <p:txBody>
          <a:bodyPr anchor="t">
            <a:normAutofit/>
          </a:bodyPr>
          <a:lstStyle>
            <a:lvl1pPr marL="0" indent="0" algn="l">
              <a:spcBef>
                <a:spcPts val="0"/>
              </a:spcBef>
              <a:buSzTx/>
              <a:buNone/>
              <a:defRPr sz="200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Hier komt een tekst</a:t>
            </a:r>
          </a:p>
        </p:txBody>
      </p:sp>
      <p:sp>
        <p:nvSpPr>
          <p:cNvPr id="2" name="Shape 11">
            <a:extLst>
              <a:ext uri="{FF2B5EF4-FFF2-40B4-BE49-F238E27FC236}">
                <a16:creationId xmlns:a16="http://schemas.microsoft.com/office/drawing/2014/main" id="{DF8FAE52-6BDC-4F54-7684-8B4151A277F9}"/>
              </a:ext>
            </a:extLst>
          </p:cNvPr>
          <p:cNvSpPr>
            <a:spLocks noGrp="1"/>
          </p:cNvSpPr>
          <p:nvPr>
            <p:ph type="title" hasCustomPrompt="1"/>
          </p:nvPr>
        </p:nvSpPr>
        <p:spPr>
          <a:xfrm>
            <a:off x="1275875" y="2015903"/>
            <a:ext cx="11520000" cy="492443"/>
          </a:xfrm>
          <a:prstGeom prst="rect">
            <a:avLst/>
          </a:prstGeom>
        </p:spPr>
        <p:txBody>
          <a:bodyPr lIns="0" tIns="0" rIns="0" bIns="0" anchor="t" anchorCtr="0">
            <a:spAutoFit/>
          </a:bodyPr>
          <a:lstStyle>
            <a:lvl1pPr algn="l">
              <a:defRPr sz="3200" baseline="0">
                <a:solidFill>
                  <a:srgbClr val="4E5469"/>
                </a:solidFill>
                <a:latin typeface="Verdana Vet" charset="0"/>
              </a:defRPr>
            </a:lvl1pPr>
          </a:lstStyle>
          <a:p>
            <a:r>
              <a:rPr lang="nl-NL" dirty="0"/>
              <a:t>Titel van de slide met </a:t>
            </a:r>
            <a:r>
              <a:rPr lang="nl-NL" dirty="0" err="1"/>
              <a:t>bulletpoints</a:t>
            </a:r>
            <a:endParaRPr lang="nl-NL"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4B0A6A78-F47C-5979-7481-4CB648E045B0}"/>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7340263" cy="8938058"/>
          </a:xfrm>
          <a:prstGeom prst="rect">
            <a:avLst/>
          </a:pr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10932633" y="1775287"/>
            <a:ext cx="6013655" cy="4373641"/>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sz="5120"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sz="5120"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sz="5120"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sz="5120"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sz="5120"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sz="5120"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sz="5120"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sz="5120" dirty="0"/>
            </a:p>
          </p:txBody>
        </p:sp>
      </p:gr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601807" y="3014089"/>
            <a:ext cx="9062677" cy="1750906"/>
          </a:xfrm>
        </p:spPr>
        <p:txBody>
          <a:bodyPr anchor="t" anchorCtr="0"/>
          <a:lstStyle>
            <a:lvl1pPr>
              <a:lnSpc>
                <a:spcPct val="100000"/>
              </a:lnSpc>
              <a:defRPr sz="5689"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601807" y="4916638"/>
            <a:ext cx="9062677" cy="371248"/>
          </a:xfrm>
        </p:spPr>
        <p:txBody>
          <a:bodyPr>
            <a:spAutoFit/>
          </a:bodyPr>
          <a:lstStyle>
            <a:lvl1pPr marL="0" indent="0">
              <a:buNone/>
              <a:defRPr sz="2418" b="1">
                <a:solidFill>
                  <a:schemeClr val="accent3"/>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fld id="{01AE1C8D-6E34-4B04-B946-58EFF2837D01}"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a:t>Presentatie zorgcoordinatie V&amp;VN</a:t>
            </a:r>
            <a:endParaRPr lang="nl-NL" dirty="0"/>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601807" y="2147368"/>
            <a:ext cx="9062677" cy="873539"/>
          </a:xfrm>
        </p:spPr>
        <p:txBody>
          <a:bodyPr anchor="b">
            <a:spAutoFit/>
          </a:bodyPr>
          <a:lstStyle>
            <a:lvl1pPr marL="0" indent="0">
              <a:lnSpc>
                <a:spcPct val="100000"/>
              </a:lnSpc>
              <a:buNone/>
              <a:defRPr sz="5689"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Hoofdstuk #</a:t>
            </a:r>
          </a:p>
        </p:txBody>
      </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430753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841AE4B5-B2CF-E669-B7D3-CF584444F6E6}"/>
              </a:ext>
            </a:extLst>
          </p:cNvPr>
          <p:cNvSpPr>
            <a:spLocks noChangeAspect="1"/>
          </p:cNvSpPr>
          <p:nvPr userDrawn="1"/>
        </p:nvSpPr>
        <p:spPr>
          <a:xfrm>
            <a:off x="1" y="0"/>
            <a:ext cx="12795642" cy="893952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5"/>
          </a:solidFill>
          <a:ln w="6924" cap="flat">
            <a:noFill/>
            <a:prstDash val="solid"/>
            <a:miter/>
          </a:ln>
        </p:spPr>
        <p:txBody>
          <a:bodyPr wrap="square" rtlCol="0" anchor="ctr">
            <a:noAutofit/>
          </a:bodyPr>
          <a:lstStyle/>
          <a:p>
            <a:endParaRPr lang="nl-NL" sz="5120"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4" y="1155551"/>
            <a:ext cx="9011475" cy="551535"/>
          </a:xfrm>
        </p:spPr>
        <p:txBody>
          <a:bodyPr/>
          <a:lstStyle>
            <a:lvl1pPr>
              <a:defRPr>
                <a:solidFill>
                  <a:schemeClr val="accent3"/>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3179DC53-C079-41A3-9E63-A986E7246F0D}"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783474" y="2076344"/>
            <a:ext cx="9011475" cy="5821362"/>
          </a:xfrm>
        </p:spPr>
        <p:txBody>
          <a:bodyPr/>
          <a:lstStyle>
            <a:lvl1pPr marL="255126" indent="-255126">
              <a:lnSpc>
                <a:spcPct val="130000"/>
              </a:lnSpc>
              <a:buClr>
                <a:schemeClr val="accent4"/>
              </a:buClr>
              <a:buFont typeface="Arial" panose="020B0604020202020204" pitchFamily="34" charset="0"/>
              <a:buChar char="•"/>
              <a:defRPr sz="2133">
                <a:solidFill>
                  <a:schemeClr val="bg1"/>
                </a:solidFill>
              </a:defRPr>
            </a:lvl1pPr>
            <a:lvl2pPr marL="510250" indent="-259641">
              <a:lnSpc>
                <a:spcPct val="130000"/>
              </a:lnSpc>
              <a:buClrTx/>
              <a:defRPr sz="2133">
                <a:solidFill>
                  <a:schemeClr val="bg1"/>
                </a:solidFill>
              </a:defRPr>
            </a:lvl2pPr>
            <a:lvl3pPr marL="765375" indent="-250610">
              <a:lnSpc>
                <a:spcPct val="130000"/>
              </a:lnSpc>
              <a:defRPr sz="2133">
                <a:solidFill>
                  <a:schemeClr val="bg1"/>
                </a:solidFill>
              </a:defRPr>
            </a:lvl3pPr>
            <a:lvl4pPr marL="1022758" indent="-259641">
              <a:lnSpc>
                <a:spcPct val="130000"/>
              </a:lnSpc>
              <a:defRPr sz="2133">
                <a:solidFill>
                  <a:schemeClr val="bg1"/>
                </a:solidFill>
              </a:defRPr>
            </a:lvl4pPr>
            <a:lvl5pPr marL="1275625" indent="-250610">
              <a:lnSpc>
                <a:spcPct val="130000"/>
              </a:lnSpc>
              <a:defRPr sz="2133">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56" y="222070"/>
            <a:ext cx="3715500" cy="8289280"/>
          </a:xfrm>
          <a:prstGeom prst="rect">
            <a:avLst/>
          </a:prstGeom>
        </p:spPr>
      </p:pic>
    </p:spTree>
    <p:extLst>
      <p:ext uri="{BB962C8B-B14F-4D97-AF65-F5344CB8AC3E}">
        <p14:creationId xmlns:p14="http://schemas.microsoft.com/office/powerpoint/2010/main" val="2637440572"/>
      </p:ext>
    </p:extLst>
  </p:cSld>
  <p:clrMapOvr>
    <a:masterClrMapping/>
  </p:clrMapOvr>
  <p:extLst>
    <p:ext uri="{DCECCB84-F9BA-43D5-87BE-67443E8EF086}">
      <p15:sldGuideLst xmlns:p15="http://schemas.microsoft.com/office/powerpoint/2012/main">
        <p15:guide id="1" orient="horz" pos="3498">
          <p15:clr>
            <a:srgbClr val="FBAE40"/>
          </p15:clr>
        </p15:guide>
        <p15:guide id="2" orient="horz" pos="91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2571609"/>
            <a:ext cx="15773316" cy="5940213"/>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EA3F4DC4-33C7-4933-B239-C4FBBDA15788}"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24193717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1803965"/>
            <a:ext cx="15773316" cy="6707857"/>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87735A18-FBA4-42A2-B2D1-7906C74FF2B8}"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89428940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2" y="1155551"/>
            <a:ext cx="13568414" cy="551535"/>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02C83B1D-834B-4D20-A4EA-0FF7A06F5F32}"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3568414"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783473" y="2571609"/>
            <a:ext cx="15773317"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5155504" y="628565"/>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85795337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CEC64446-9CFE-45D3-8880-E1BF43170967}"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9081363"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9081363"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83530872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17694C5-0604-4954-9E38-0BCF6844D92F}"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62036934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1AEAD3D-31E0-49B7-91B5-76057AF0EFE4}"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5779334"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0775196"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783473"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5779334"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10775195"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783472"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5779334"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10775196"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42527611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6FB8012-8DDF-4E5B-86FD-20D2D915C22A}"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9166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1199985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07063624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CCB649DB-1965-4A06-9024-4587916054BF}"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6183009" y="811352"/>
            <a:ext cx="10373782" cy="7311002"/>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766011017"/>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to - verticaal">
    <p:spTree>
      <p:nvGrpSpPr>
        <p:cNvPr id="1" name=""/>
        <p:cNvGrpSpPr/>
        <p:nvPr/>
      </p:nvGrpSpPr>
      <p:grpSpPr>
        <a:xfrm>
          <a:off x="0" y="0"/>
          <a:ext cx="0" cy="0"/>
          <a:chOff x="0" y="0"/>
          <a:chExt cx="0" cy="0"/>
        </a:xfrm>
      </p:grpSpPr>
      <p:sp>
        <p:nvSpPr>
          <p:cNvPr id="6" name="Shape 11"/>
          <p:cNvSpPr>
            <a:spLocks noGrp="1"/>
          </p:cNvSpPr>
          <p:nvPr>
            <p:ph type="title" hasCustomPrompt="1"/>
          </p:nvPr>
        </p:nvSpPr>
        <p:spPr>
          <a:xfrm>
            <a:off x="1280084" y="1769682"/>
            <a:ext cx="8308494" cy="493132"/>
          </a:xfrm>
          <a:prstGeom prst="rect">
            <a:avLst/>
          </a:prstGeom>
        </p:spPr>
        <p:txBody>
          <a:bodyPr lIns="36000" anchor="t" anchorCtr="0">
            <a:normAutofit/>
          </a:bodyPr>
          <a:lstStyle>
            <a:lvl1pPr algn="l">
              <a:defRPr sz="2400" baseline="0">
                <a:solidFill>
                  <a:srgbClr val="4E5469"/>
                </a:solidFill>
                <a:latin typeface="Verdana Vet" charset="0"/>
              </a:defRPr>
            </a:lvl1pPr>
          </a:lstStyle>
          <a:p>
            <a:r>
              <a:rPr lang="nl-NL" dirty="0"/>
              <a:t>Titel van de slide met tekst</a:t>
            </a:r>
          </a:p>
        </p:txBody>
      </p:sp>
      <p:cxnSp>
        <p:nvCxnSpPr>
          <p:cNvPr id="7" name="Rechte verbindingslijn 6"/>
          <p:cNvCxnSpPr/>
          <p:nvPr userDrawn="1"/>
        </p:nvCxnSpPr>
        <p:spPr>
          <a:xfrm>
            <a:off x="1280085" y="1503336"/>
            <a:ext cx="1447700" cy="0"/>
          </a:xfrm>
          <a:prstGeom prst="line">
            <a:avLst/>
          </a:prstGeom>
          <a:noFill/>
          <a:ln w="50800" cap="flat">
            <a:solidFill>
              <a:srgbClr val="E43D20"/>
            </a:solidFill>
            <a:prstDash val="solid"/>
            <a:miter lim="400000"/>
          </a:ln>
          <a:effectLst/>
          <a:sp3d/>
        </p:spPr>
        <p:style>
          <a:lnRef idx="0">
            <a:scrgbClr r="0" g="0" b="0"/>
          </a:lnRef>
          <a:fillRef idx="0">
            <a:scrgbClr r="0" g="0" b="0"/>
          </a:fillRef>
          <a:effectRef idx="0">
            <a:scrgbClr r="0" g="0" b="0"/>
          </a:effectRef>
          <a:fontRef idx="none"/>
        </p:style>
      </p:cxnSp>
      <p:sp>
        <p:nvSpPr>
          <p:cNvPr id="8" name="Shape 12"/>
          <p:cNvSpPr>
            <a:spLocks noGrp="1"/>
          </p:cNvSpPr>
          <p:nvPr>
            <p:ph type="body" sz="quarter" idx="1" hasCustomPrompt="1"/>
          </p:nvPr>
        </p:nvSpPr>
        <p:spPr>
          <a:xfrm>
            <a:off x="1275876" y="3505200"/>
            <a:ext cx="11004513" cy="3522133"/>
          </a:xfrm>
          <a:prstGeom prst="rect">
            <a:avLst/>
          </a:prstGeom>
        </p:spPr>
        <p:txBody>
          <a:bodyPr anchor="t">
            <a:normAutofit/>
          </a:bodyPr>
          <a:lstStyle>
            <a:lvl1pPr marL="0" indent="0" algn="l">
              <a:spcBef>
                <a:spcPts val="0"/>
              </a:spcBef>
              <a:buSzTx/>
              <a:buNone/>
              <a:defRPr sz="180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Hier komt een tekst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3BC4D59-3A20-419E-BB53-D0EB47F8A9FB}"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684077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7340263" cy="8938058"/>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F9CA437E-F572-4B18-B74D-234A52E447E9}"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3290601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E88F26F2-5501-40D1-BC4B-6621A63C27A9}"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097553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769FF56-244D-463C-B8C8-880B89ACCE70}"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8127325"/>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8127325"/>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8127325"/>
            <a:ext cx="4720784" cy="596860"/>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113877706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4A49B97E-64C4-4058-A2DE-883C5F48BF0B}"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191966"/>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7191966"/>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7191966"/>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833462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783474"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5D88AE0F-5217-4A63-B8F9-F6DAB5A6CEA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5166108"/>
            <a:ext cx="4720784" cy="596860"/>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6309743" y="794738"/>
            <a:ext cx="4720783" cy="6023440"/>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5166108"/>
            <a:ext cx="4720784" cy="596860"/>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11836009"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6309742" y="7038617"/>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6309742" y="7957805"/>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962767097"/>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827E60-0151-0B05-CF5F-977DD905FF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962839" y="0"/>
            <a:ext cx="8377424" cy="8938058"/>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364A2D54-AC7E-4542-A48E-548A1D3F149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783472" y="2571609"/>
            <a:ext cx="7373025"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783474" y="1155551"/>
            <a:ext cx="7373025" cy="551535"/>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783472" y="1814942"/>
            <a:ext cx="7373025"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9438337" y="1813807"/>
            <a:ext cx="2681784" cy="268170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9591663" y="5481304"/>
            <a:ext cx="6965127" cy="393042"/>
          </a:xfrm>
        </p:spPr>
        <p:txBody>
          <a:bodyPr wrap="square" anchor="t" anchorCtr="0">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9591663" y="6241236"/>
            <a:ext cx="6965127" cy="2286842"/>
          </a:xfrm>
        </p:spPr>
        <p:txBody>
          <a:bodyPr/>
          <a:lstStyle>
            <a:lvl1pPr>
              <a:lnSpc>
                <a:spcPct val="120000"/>
              </a:lnSpc>
              <a:defRPr>
                <a:solidFill>
                  <a:schemeClr val="bg1"/>
                </a:solidFill>
              </a:defRPr>
            </a:lvl1pPr>
            <a:lvl2pPr>
              <a:lnSpc>
                <a:spcPct val="120000"/>
              </a:lnSpc>
              <a:buClr>
                <a:schemeClr val="accent3"/>
              </a:buClr>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Afbeelding 14">
            <a:extLst>
              <a:ext uri="{FF2B5EF4-FFF2-40B4-BE49-F238E27FC236}">
                <a16:creationId xmlns:a16="http://schemas.microsoft.com/office/drawing/2014/main" id="{1286244D-953D-2E24-7777-DB21EE3126E6}"/>
              </a:ext>
            </a:extLst>
          </p:cNvPr>
          <p:cNvPicPr>
            <a:picLocks noChangeAspect="1"/>
          </p:cNvPicPr>
          <p:nvPr userDrawn="1"/>
        </p:nvPicPr>
        <p:blipFill>
          <a:blip r:embed="rId4"/>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36718549"/>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FEDD2165-D451-4DAC-92F1-D043052B59D7}"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2048317"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10346208"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3458210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783474" y="2571609"/>
            <a:ext cx="15773317" cy="5650074"/>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A800E133-54A8-4572-A59B-3B0013D9BFA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279153817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601807" y="1633727"/>
            <a:ext cx="10085350" cy="5685086"/>
          </a:xfrm>
          <a:solidFill>
            <a:schemeClr val="bg2">
              <a:lumMod val="95000"/>
            </a:schemeClr>
          </a:solidFill>
          <a:ln>
            <a:solidFill>
              <a:schemeClr val="bg1"/>
            </a:solidFill>
          </a:ln>
        </p:spPr>
        <p:txBody>
          <a:bodyPr bIns="360000" anchor="ctr" anchorCtr="0"/>
          <a:lstStyle>
            <a:lvl1pPr algn="ctr">
              <a:defRPr sz="1138">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9BA9060-3D46-4C94-91C4-703A3714F09A}"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20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 boven">
    <p:spTree>
      <p:nvGrpSpPr>
        <p:cNvPr id="1" name=""/>
        <p:cNvGrpSpPr/>
        <p:nvPr/>
      </p:nvGrpSpPr>
      <p:grpSpPr>
        <a:xfrm>
          <a:off x="0" y="0"/>
          <a:ext cx="0" cy="0"/>
          <a:chOff x="0" y="0"/>
          <a:chExt cx="0" cy="0"/>
        </a:xfrm>
      </p:grpSpPr>
      <p:sp>
        <p:nvSpPr>
          <p:cNvPr id="4" name="Shape 11"/>
          <p:cNvSpPr>
            <a:spLocks noGrp="1"/>
          </p:cNvSpPr>
          <p:nvPr>
            <p:ph type="title" hasCustomPrompt="1"/>
          </p:nvPr>
        </p:nvSpPr>
        <p:spPr>
          <a:xfrm>
            <a:off x="1280084" y="1769682"/>
            <a:ext cx="8308494" cy="493132"/>
          </a:xfrm>
          <a:prstGeom prst="rect">
            <a:avLst/>
          </a:prstGeom>
        </p:spPr>
        <p:txBody>
          <a:bodyPr lIns="36000" anchor="t" anchorCtr="0">
            <a:normAutofit/>
          </a:bodyPr>
          <a:lstStyle>
            <a:lvl1pPr algn="l">
              <a:defRPr sz="2400" baseline="0">
                <a:solidFill>
                  <a:srgbClr val="4E5469"/>
                </a:solidFill>
                <a:latin typeface="Verdana Vet" charset="0"/>
              </a:defRPr>
            </a:lvl1pPr>
          </a:lstStyle>
          <a:p>
            <a:r>
              <a:rPr lang="nl-NL" dirty="0"/>
              <a:t>Titel van de slide met tekst</a:t>
            </a:r>
            <a:br>
              <a:rPr lang="nl-NL" dirty="0"/>
            </a:br>
            <a:r>
              <a:rPr lang="nl-NL" dirty="0"/>
              <a:t>en afbeelding(en)</a:t>
            </a:r>
          </a:p>
        </p:txBody>
      </p:sp>
      <p:cxnSp>
        <p:nvCxnSpPr>
          <p:cNvPr id="7" name="Rechte verbindingslijn 6"/>
          <p:cNvCxnSpPr/>
          <p:nvPr userDrawn="1"/>
        </p:nvCxnSpPr>
        <p:spPr>
          <a:xfrm>
            <a:off x="1280085" y="1503336"/>
            <a:ext cx="1447700" cy="0"/>
          </a:xfrm>
          <a:prstGeom prst="line">
            <a:avLst/>
          </a:prstGeom>
          <a:noFill/>
          <a:ln w="50800" cap="flat">
            <a:solidFill>
              <a:srgbClr val="50BBB8"/>
            </a:solidFill>
            <a:prstDash val="solid"/>
            <a:miter lim="400000"/>
          </a:ln>
          <a:effectLst/>
          <a:sp3d/>
        </p:spPr>
        <p:style>
          <a:lnRef idx="0">
            <a:scrgbClr r="0" g="0" b="0"/>
          </a:lnRef>
          <a:fillRef idx="0">
            <a:scrgbClr r="0" g="0" b="0"/>
          </a:fillRef>
          <a:effectRef idx="0">
            <a:scrgbClr r="0" g="0" b="0"/>
          </a:effectRef>
          <a:fontRef idx="none"/>
        </p:style>
      </p:cxnSp>
      <p:sp>
        <p:nvSpPr>
          <p:cNvPr id="6" name="Shape 12"/>
          <p:cNvSpPr>
            <a:spLocks noGrp="1"/>
          </p:cNvSpPr>
          <p:nvPr>
            <p:ph type="body" sz="quarter" idx="1" hasCustomPrompt="1"/>
          </p:nvPr>
        </p:nvSpPr>
        <p:spPr>
          <a:xfrm>
            <a:off x="1280085" y="3480897"/>
            <a:ext cx="9004407" cy="4330249"/>
          </a:xfrm>
          <a:prstGeom prst="rect">
            <a:avLst/>
          </a:prstGeom>
        </p:spPr>
        <p:txBody>
          <a:bodyPr anchor="t">
            <a:normAutofit/>
          </a:bodyPr>
          <a:lstStyle>
            <a:lvl1pPr marL="0" indent="0" algn="l">
              <a:spcBef>
                <a:spcPts val="0"/>
              </a:spcBef>
              <a:buSzTx/>
              <a:buNone/>
              <a:defRPr sz="180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Hier komt een tekst</a:t>
            </a:r>
          </a:p>
        </p:txBody>
      </p:sp>
      <p:sp>
        <p:nvSpPr>
          <p:cNvPr id="3" name="Picture Placeholder 2"/>
          <p:cNvSpPr>
            <a:spLocks noGrp="1"/>
          </p:cNvSpPr>
          <p:nvPr>
            <p:ph type="pic" sz="quarter" idx="10" hasCustomPrompt="1"/>
          </p:nvPr>
        </p:nvSpPr>
        <p:spPr>
          <a:xfrm>
            <a:off x="10748763" y="3482033"/>
            <a:ext cx="5677073" cy="4329112"/>
          </a:xfrm>
          <a:prstGeom prst="rect">
            <a:avLst/>
          </a:prstGeom>
        </p:spPr>
        <p:txBody>
          <a:bodyPr>
            <a:normAutofit/>
          </a:bodyPr>
          <a:lstStyle>
            <a:lvl1pPr marL="0" indent="0" algn="ctr">
              <a:buNone/>
              <a:defRPr sz="2400" b="1">
                <a:solidFill>
                  <a:srgbClr val="4E5469"/>
                </a:solidFill>
              </a:defRPr>
            </a:lvl1pPr>
          </a:lstStyle>
          <a:p>
            <a:r>
              <a:rPr lang="nl-NL" dirty="0"/>
              <a:t>Plaats afbeelding</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0DC0EFAF-2C28-4175-86BF-A7472ADF8D1C}"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628811" y="2378535"/>
            <a:ext cx="9728297" cy="590930"/>
          </a:xfrm>
        </p:spPr>
        <p:txBody>
          <a:bodyPr/>
          <a:lstStyle>
            <a:lvl1pPr>
              <a:defRPr sz="4267">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1808" y="1298595"/>
            <a:ext cx="991103" cy="780292"/>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628811" y="6200884"/>
            <a:ext cx="9728297" cy="327565"/>
          </a:xfrm>
        </p:spPr>
        <p:txBody>
          <a:bodyPr anchor="t" anchorCtr="0">
            <a:spAutoFit/>
          </a:bodyPr>
          <a:lstStyle>
            <a:lvl1pPr marL="0" indent="0">
              <a:buNone/>
              <a:defRPr sz="2133" b="0">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Naam, bron, etc.</a:t>
            </a:r>
          </a:p>
        </p:txBody>
      </p:sp>
    </p:spTree>
    <p:extLst>
      <p:ext uri="{BB962C8B-B14F-4D97-AF65-F5344CB8AC3E}">
        <p14:creationId xmlns:p14="http://schemas.microsoft.com/office/powerpoint/2010/main" val="1324738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7340263" cy="893952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5"/>
          </a:solidFill>
          <a:ln w="6924"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D544E12B-BFA5-48A2-8052-9210EB93E6E7}"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3140767513"/>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49390D65-0C1B-4C02-A9B6-2579C43967AE}"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84403" y="223216"/>
            <a:ext cx="3714823" cy="828813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4291715" y="0"/>
            <a:ext cx="13048548" cy="8938058"/>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2642275021"/>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B375F561-FC23-23BD-9018-6209C2CED10B}"/>
              </a:ext>
            </a:extLst>
          </p:cNvPr>
          <p:cNvGrpSpPr/>
          <p:nvPr userDrawn="1"/>
        </p:nvGrpSpPr>
        <p:grpSpPr>
          <a:xfrm>
            <a:off x="0" y="-5417"/>
            <a:ext cx="4974487" cy="2877311"/>
            <a:chOff x="-5288280" y="-3809"/>
            <a:chExt cx="3497579" cy="2023109"/>
          </a:xfrm>
        </p:grpSpPr>
        <p:sp>
          <p:nvSpPr>
            <p:cNvPr id="3" name="Vrije vorm: vorm 2">
              <a:extLst>
                <a:ext uri="{FF2B5EF4-FFF2-40B4-BE49-F238E27FC236}">
                  <a16:creationId xmlns:a16="http://schemas.microsoft.com/office/drawing/2014/main" id="{E67C556B-63EB-BACF-F20F-E048DA1DD7D3}"/>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chemeClr val="accent5"/>
              </a:solidFill>
              <a:prstDash val="solid"/>
              <a:miter/>
            </a:ln>
          </p:spPr>
          <p:txBody>
            <a:bodyPr rtlCol="0" anchor="ctr"/>
            <a:lstStyle/>
            <a:p>
              <a:endParaRPr lang="nl-NL" sz="5120" dirty="0"/>
            </a:p>
          </p:txBody>
        </p:sp>
        <p:sp>
          <p:nvSpPr>
            <p:cNvPr id="7" name="Vrije vorm: vorm 6">
              <a:extLst>
                <a:ext uri="{FF2B5EF4-FFF2-40B4-BE49-F238E27FC236}">
                  <a16:creationId xmlns:a16="http://schemas.microsoft.com/office/drawing/2014/main" id="{A7439D7E-D9DE-B9C6-6761-2B4BB447763B}"/>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8" name="Vrije vorm: vorm 7">
              <a:extLst>
                <a:ext uri="{FF2B5EF4-FFF2-40B4-BE49-F238E27FC236}">
                  <a16:creationId xmlns:a16="http://schemas.microsoft.com/office/drawing/2014/main" id="{DC41065A-0B88-4507-2FC3-3DB0B585E476}"/>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9" name="Vrije vorm: vorm 8">
              <a:extLst>
                <a:ext uri="{FF2B5EF4-FFF2-40B4-BE49-F238E27FC236}">
                  <a16:creationId xmlns:a16="http://schemas.microsoft.com/office/drawing/2014/main" id="{FA38CFEB-7A39-85A7-4D20-5EFB8A984AA5}"/>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10" name="Vrije vorm: vorm 9">
              <a:extLst>
                <a:ext uri="{FF2B5EF4-FFF2-40B4-BE49-F238E27FC236}">
                  <a16:creationId xmlns:a16="http://schemas.microsoft.com/office/drawing/2014/main" id="{11C06869-1605-AE67-8507-A3DDD8295277}"/>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11" name="Vrije vorm: vorm 10">
              <a:extLst>
                <a:ext uri="{FF2B5EF4-FFF2-40B4-BE49-F238E27FC236}">
                  <a16:creationId xmlns:a16="http://schemas.microsoft.com/office/drawing/2014/main" id="{52909AD9-1A91-BFC5-6887-587649BC1898}"/>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13" name="Vrije vorm: vorm 12">
              <a:extLst>
                <a:ext uri="{FF2B5EF4-FFF2-40B4-BE49-F238E27FC236}">
                  <a16:creationId xmlns:a16="http://schemas.microsoft.com/office/drawing/2014/main" id="{7657B8D8-A49F-6F3C-D655-C3A2E631C94C}"/>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14" name="Vrije vorm: vorm 13">
              <a:extLst>
                <a:ext uri="{FF2B5EF4-FFF2-40B4-BE49-F238E27FC236}">
                  <a16:creationId xmlns:a16="http://schemas.microsoft.com/office/drawing/2014/main" id="{B249CFAF-18CA-D69E-05F7-3A8AD7F8DADF}"/>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15" name="Vrije vorm: vorm 14">
              <a:extLst>
                <a:ext uri="{FF2B5EF4-FFF2-40B4-BE49-F238E27FC236}">
                  <a16:creationId xmlns:a16="http://schemas.microsoft.com/office/drawing/2014/main" id="{77FD5497-8FB8-7CAA-D765-213DCE62DE23}"/>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20" name="Vrije vorm: vorm 19">
              <a:extLst>
                <a:ext uri="{FF2B5EF4-FFF2-40B4-BE49-F238E27FC236}">
                  <a16:creationId xmlns:a16="http://schemas.microsoft.com/office/drawing/2014/main" id="{B6419AD7-6AA2-3798-EA0F-4FB767D57BB4}"/>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22" name="Vrije vorm: vorm 21">
              <a:extLst>
                <a:ext uri="{FF2B5EF4-FFF2-40B4-BE49-F238E27FC236}">
                  <a16:creationId xmlns:a16="http://schemas.microsoft.com/office/drawing/2014/main" id="{2E174E43-8FD8-D754-D15C-AB5EA6E5FB64}"/>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27" name="Vrije vorm: vorm 26">
              <a:extLst>
                <a:ext uri="{FF2B5EF4-FFF2-40B4-BE49-F238E27FC236}">
                  <a16:creationId xmlns:a16="http://schemas.microsoft.com/office/drawing/2014/main" id="{C5A416AE-7D30-688E-3C60-DCB8A6815775}"/>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28" name="Vrije vorm: vorm 27">
              <a:extLst>
                <a:ext uri="{FF2B5EF4-FFF2-40B4-BE49-F238E27FC236}">
                  <a16:creationId xmlns:a16="http://schemas.microsoft.com/office/drawing/2014/main" id="{B602DFF9-E94A-F992-CA1C-5502DE8557B3}"/>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29" name="Vrije vorm: vorm 28">
              <a:extLst>
                <a:ext uri="{FF2B5EF4-FFF2-40B4-BE49-F238E27FC236}">
                  <a16:creationId xmlns:a16="http://schemas.microsoft.com/office/drawing/2014/main" id="{FAB12AF7-5CEB-A667-1744-18601502F4FE}"/>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41" name="Vrije vorm: vorm 40">
              <a:extLst>
                <a:ext uri="{FF2B5EF4-FFF2-40B4-BE49-F238E27FC236}">
                  <a16:creationId xmlns:a16="http://schemas.microsoft.com/office/drawing/2014/main" id="{F686D312-AB9A-9B1D-26A7-B3B1BF381602}"/>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42" name="Vrije vorm: vorm 41">
              <a:extLst>
                <a:ext uri="{FF2B5EF4-FFF2-40B4-BE49-F238E27FC236}">
                  <a16:creationId xmlns:a16="http://schemas.microsoft.com/office/drawing/2014/main" id="{2B55CFAB-2FFD-FEFC-F088-6EBBF8B1D636}"/>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71" name="Vrije vorm: vorm 70">
              <a:extLst>
                <a:ext uri="{FF2B5EF4-FFF2-40B4-BE49-F238E27FC236}">
                  <a16:creationId xmlns:a16="http://schemas.microsoft.com/office/drawing/2014/main" id="{E47573AA-1031-6A4C-9954-6BEAFF797FEE}"/>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73" name="Vrije vorm: vorm 72">
              <a:extLst>
                <a:ext uri="{FF2B5EF4-FFF2-40B4-BE49-F238E27FC236}">
                  <a16:creationId xmlns:a16="http://schemas.microsoft.com/office/drawing/2014/main" id="{C233BD1D-B661-7480-77B2-4962B037B51C}"/>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pic>
          <p:nvPicPr>
            <p:cNvPr id="74" name="Graphic 73">
              <a:extLst>
                <a:ext uri="{FF2B5EF4-FFF2-40B4-BE49-F238E27FC236}">
                  <a16:creationId xmlns:a16="http://schemas.microsoft.com/office/drawing/2014/main" id="{C391FC0E-755C-6D28-2FF4-029C033D54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12168989" y="5400226"/>
            <a:ext cx="5102636" cy="3711081"/>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chemeClr val="accent5"/>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chemeClr val="accent5"/>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chemeClr val="accent5"/>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chemeClr val="accent5"/>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chemeClr val="accent5"/>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8939164"/>
            <a:ext cx="17340263" cy="814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A52653FE-8801-4B07-B7C1-7797E9F0C80E}"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351140357"/>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CB03F00-AC69-4CDC-939B-92F1388DB23B}"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997254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8" y="3867923"/>
            <a:ext cx="9072085" cy="875453"/>
          </a:xfrm>
        </p:spPr>
        <p:txBody>
          <a:bodyPr anchor="b"/>
          <a:lstStyle>
            <a:lvl1pPr algn="l">
              <a:lnSpc>
                <a:spcPct val="100000"/>
              </a:lnSpc>
              <a:defRPr sz="5689">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8" y="4922047"/>
            <a:ext cx="9072085" cy="371248"/>
          </a:xfrm>
        </p:spPr>
        <p:txBody>
          <a:bodyPr wrap="square">
            <a:spAutoFit/>
          </a:bodyPr>
          <a:lstStyle>
            <a:lvl1pPr marL="0" indent="0" algn="l">
              <a:buNone/>
              <a:defRPr sz="2418" b="1">
                <a:solidFill>
                  <a:schemeClr val="bg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6742235" y="8511822"/>
            <a:ext cx="1423467"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Adres</a:t>
            </a:r>
          </a:p>
          <a:p>
            <a:pPr>
              <a:lnSpc>
                <a:spcPct val="125000"/>
              </a:lnSpc>
            </a:pPr>
            <a:r>
              <a:rPr lang="nl-NL" sz="1422" dirty="0"/>
              <a:t>Veerallee 68</a:t>
            </a:r>
          </a:p>
          <a:p>
            <a:pPr>
              <a:lnSpc>
                <a:spcPct val="125000"/>
              </a:lnSpc>
            </a:pPr>
            <a:r>
              <a:rPr lang="nl-NL" sz="1422"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8731831" y="8511822"/>
            <a:ext cx="2210542"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Contact</a:t>
            </a:r>
          </a:p>
          <a:p>
            <a:pPr>
              <a:lnSpc>
                <a:spcPct val="125000"/>
              </a:lnSpc>
            </a:pPr>
            <a:r>
              <a:rPr lang="nl-NL" sz="1422" dirty="0"/>
              <a:t>088 38 38 200</a:t>
            </a:r>
          </a:p>
          <a:p>
            <a:pPr>
              <a:lnSpc>
                <a:spcPct val="125000"/>
              </a:lnSpc>
            </a:pPr>
            <a:r>
              <a:rPr lang="nl-NL" sz="1422" dirty="0">
                <a:solidFill>
                  <a:schemeClr val="tx1"/>
                </a:solidFill>
                <a:hlinkClick r:id="rId4">
                  <a:extLst>
                    <a:ext uri="{A12FA001-AC4F-418D-AE19-62706E023703}">
                      <ahyp:hlinkClr xmlns:ahyp="http://schemas.microsoft.com/office/drawing/2018/hyperlinkcolor" val="tx"/>
                    </a:ext>
                  </a:extLst>
                </a:hlinkClick>
              </a:rPr>
              <a:t>info@ambulancezorg.nl</a:t>
            </a:r>
            <a:r>
              <a:rPr lang="nl-NL" sz="1422"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852626"/>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Foto - horizontaal">
    <p:spTree>
      <p:nvGrpSpPr>
        <p:cNvPr id="1" name=""/>
        <p:cNvGrpSpPr/>
        <p:nvPr/>
      </p:nvGrpSpPr>
      <p:grpSpPr>
        <a:xfrm>
          <a:off x="0" y="0"/>
          <a:ext cx="0" cy="0"/>
          <a:chOff x="0" y="0"/>
          <a:chExt cx="0" cy="0"/>
        </a:xfrm>
      </p:grpSpPr>
      <p:sp>
        <p:nvSpPr>
          <p:cNvPr id="6" name="Shape 12"/>
          <p:cNvSpPr>
            <a:spLocks noGrp="1"/>
          </p:cNvSpPr>
          <p:nvPr>
            <p:ph type="body" sz="quarter" idx="13" hasCustomPrompt="1"/>
          </p:nvPr>
        </p:nvSpPr>
        <p:spPr>
          <a:xfrm>
            <a:off x="1275874" y="3194420"/>
            <a:ext cx="11520001" cy="3267947"/>
          </a:xfrm>
          <a:prstGeom prst="rect">
            <a:avLst/>
          </a:prstGeom>
        </p:spPr>
        <p:txBody>
          <a:bodyPr lIns="0" tIns="0" rIns="0" bIns="0" anchor="t">
            <a:spAutoFit/>
          </a:bodyPr>
          <a:lstStyle>
            <a:lvl1pPr marL="285736" indent="-285736" algn="l">
              <a:lnSpc>
                <a:spcPct val="150000"/>
              </a:lnSpc>
              <a:spcBef>
                <a:spcPts val="0"/>
              </a:spcBef>
              <a:buSzPct val="100000"/>
              <a:buFontTx/>
              <a:buBlip>
                <a:blip r:embed="rId2"/>
              </a:buBlip>
              <a:defRPr sz="1801" baseline="0">
                <a:solidFill>
                  <a:srgbClr val="4E5469"/>
                </a:solidFill>
              </a:defRPr>
            </a:lvl1pPr>
            <a:lvl2pPr marL="0" indent="228589" algn="ctr">
              <a:spcBef>
                <a:spcPts val="0"/>
              </a:spcBef>
              <a:buSzTx/>
              <a:buNone/>
              <a:defRPr sz="3200"/>
            </a:lvl2pPr>
            <a:lvl3pPr marL="0" indent="457176" algn="ctr">
              <a:spcBef>
                <a:spcPts val="0"/>
              </a:spcBef>
              <a:buSzTx/>
              <a:buNone/>
              <a:defRPr sz="3200"/>
            </a:lvl3pPr>
            <a:lvl4pPr marL="0" indent="685765" algn="ctr">
              <a:spcBef>
                <a:spcPts val="0"/>
              </a:spcBef>
              <a:buSzTx/>
              <a:buNone/>
              <a:defRPr sz="3200"/>
            </a:lvl4pPr>
            <a:lvl5pPr marL="0" indent="914354" algn="ctr">
              <a:spcBef>
                <a:spcPts val="0"/>
              </a:spcBef>
              <a:buSzTx/>
              <a:buNone/>
              <a:defRPr sz="3200"/>
            </a:lvl5pPr>
          </a:lstStyle>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r>
              <a:rPr lang="nl-NL" dirty="0"/>
              <a:t>Dit is een tekst met </a:t>
            </a:r>
            <a:r>
              <a:rPr lang="nl-NL" dirty="0" err="1"/>
              <a:t>bulletpoints</a:t>
            </a:r>
            <a:endParaRPr lang="nl-NL" dirty="0"/>
          </a:p>
          <a:p>
            <a:pPr lvl="0"/>
            <a:endParaRPr lang="nl-NL" dirty="0"/>
          </a:p>
          <a:p>
            <a:pPr lvl="0"/>
            <a:endParaRPr lang="nl-NL" dirty="0"/>
          </a:p>
        </p:txBody>
      </p:sp>
      <p:sp>
        <p:nvSpPr>
          <p:cNvPr id="7" name="Shape 11"/>
          <p:cNvSpPr>
            <a:spLocks noGrp="1"/>
          </p:cNvSpPr>
          <p:nvPr>
            <p:ph type="title" hasCustomPrompt="1"/>
          </p:nvPr>
        </p:nvSpPr>
        <p:spPr>
          <a:xfrm>
            <a:off x="1275875" y="2015903"/>
            <a:ext cx="11520001" cy="443199"/>
          </a:xfrm>
          <a:prstGeom prst="rect">
            <a:avLst/>
          </a:prstGeom>
        </p:spPr>
        <p:txBody>
          <a:bodyPr lIns="0" tIns="0" rIns="0" bIns="0" anchor="t" anchorCtr="0">
            <a:spAutoFit/>
          </a:bodyPr>
          <a:lstStyle>
            <a:lvl1pPr algn="l">
              <a:defRPr sz="3200" baseline="0">
                <a:solidFill>
                  <a:srgbClr val="4E5469"/>
                </a:solidFill>
                <a:latin typeface="Verdana Vet" charset="0"/>
              </a:defRPr>
            </a:lvl1pPr>
          </a:lstStyle>
          <a:p>
            <a:r>
              <a:rPr lang="nl-NL" dirty="0"/>
              <a:t>Titel van de slide met </a:t>
            </a:r>
            <a:r>
              <a:rPr lang="nl-NL" dirty="0" err="1"/>
              <a:t>bulletpoints</a:t>
            </a:r>
            <a:endParaRPr lang="nl-NL" dirty="0"/>
          </a:p>
        </p:txBody>
      </p:sp>
      <p:cxnSp>
        <p:nvCxnSpPr>
          <p:cNvPr id="16" name="Rechte verbindingslijn 15"/>
          <p:cNvCxnSpPr>
            <a:cxnSpLocks/>
          </p:cNvCxnSpPr>
          <p:nvPr userDrawn="1"/>
        </p:nvCxnSpPr>
        <p:spPr>
          <a:xfrm>
            <a:off x="1275876" y="1749557"/>
            <a:ext cx="2520000" cy="0"/>
          </a:xfrm>
          <a:prstGeom prst="line">
            <a:avLst/>
          </a:prstGeom>
          <a:noFill/>
          <a:ln w="50800" cap="flat">
            <a:solidFill>
              <a:srgbClr val="50BBB8"/>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96827168"/>
      </p:ext>
    </p:extLst>
  </p:cSld>
  <p:clrMapOvr>
    <a:masterClrMapping/>
  </p:clrMapOvr>
  <p:transition spd="med"/>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5" y="3867923"/>
            <a:ext cx="9062677" cy="875453"/>
          </a:xfrm>
        </p:spPr>
        <p:txBody>
          <a:bodyPr anchor="b"/>
          <a:lstStyle>
            <a:lvl1pPr algn="l">
              <a:lnSpc>
                <a:spcPct val="100000"/>
              </a:lnSpc>
              <a:defRPr sz="5689">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5" y="4922047"/>
            <a:ext cx="9062677" cy="371248"/>
          </a:xfrm>
        </p:spPr>
        <p:txBody>
          <a:bodyPr wrap="square">
            <a:spAutoFit/>
          </a:bodyPr>
          <a:lstStyle>
            <a:lvl1pPr marL="0" indent="0" algn="l">
              <a:buNone/>
              <a:defRPr sz="2418" b="1">
                <a:solidFill>
                  <a:schemeClr val="accent3"/>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ijdelijke aanduiding voor afbeelding 12">
            <a:extLst>
              <a:ext uri="{FF2B5EF4-FFF2-40B4-BE49-F238E27FC236}">
                <a16:creationId xmlns:a16="http://schemas.microsoft.com/office/drawing/2014/main" id="{3555E49F-5C73-D5D9-2E82-2B3CEBB6F0FE}"/>
              </a:ext>
            </a:extLst>
          </p:cNvPr>
          <p:cNvSpPr>
            <a:spLocks noGrp="1" noChangeAspect="1"/>
          </p:cNvSpPr>
          <p:nvPr>
            <p:ph type="pic" sz="quarter" idx="27" hasCustomPrompt="1"/>
          </p:nvPr>
        </p:nvSpPr>
        <p:spPr>
          <a:xfrm>
            <a:off x="6792505"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
        <p:nvSpPr>
          <p:cNvPr id="7" name="Tijdelijke aanduiding voor afbeelding 12">
            <a:extLst>
              <a:ext uri="{FF2B5EF4-FFF2-40B4-BE49-F238E27FC236}">
                <a16:creationId xmlns:a16="http://schemas.microsoft.com/office/drawing/2014/main" id="{A6E4C8AE-83E5-3E43-329D-D87EF7360856}"/>
              </a:ext>
            </a:extLst>
          </p:cNvPr>
          <p:cNvSpPr>
            <a:spLocks noGrp="1" noChangeAspect="1"/>
          </p:cNvSpPr>
          <p:nvPr>
            <p:ph type="pic" sz="quarter" idx="28" hasCustomPrompt="1"/>
          </p:nvPr>
        </p:nvSpPr>
        <p:spPr>
          <a:xfrm>
            <a:off x="8572721"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248208056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4B0A6A78-F47C-5979-7481-4CB648E045B0}"/>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7340263" cy="8938058"/>
          </a:xfrm>
          <a:prstGeom prst="rect">
            <a:avLst/>
          </a:pr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10932633" y="1775287"/>
            <a:ext cx="6013655" cy="4373641"/>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sz="5120"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sz="5120"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sz="5120"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sz="5120"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sz="5120"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sz="5120"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sz="5120"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sz="5120" dirty="0"/>
            </a:p>
          </p:txBody>
        </p:sp>
      </p:gr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601807" y="3014089"/>
            <a:ext cx="9062677" cy="1750906"/>
          </a:xfrm>
        </p:spPr>
        <p:txBody>
          <a:bodyPr anchor="t" anchorCtr="0"/>
          <a:lstStyle>
            <a:lvl1pPr>
              <a:lnSpc>
                <a:spcPct val="100000"/>
              </a:lnSpc>
              <a:defRPr sz="5689"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601807" y="4916638"/>
            <a:ext cx="9062677" cy="371248"/>
          </a:xfrm>
        </p:spPr>
        <p:txBody>
          <a:bodyPr>
            <a:spAutoFit/>
          </a:bodyPr>
          <a:lstStyle>
            <a:lvl1pPr marL="0" indent="0">
              <a:buNone/>
              <a:defRPr sz="2418" b="1">
                <a:solidFill>
                  <a:schemeClr val="accent3"/>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fld id="{5F866691-17B5-498D-944F-8E3B25CD11D3}"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a:t>Presentatie zorgcoordinatie V&amp;VN</a:t>
            </a:r>
            <a:endParaRPr lang="nl-NL" dirty="0"/>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601807" y="2147368"/>
            <a:ext cx="9062677" cy="873539"/>
          </a:xfrm>
        </p:spPr>
        <p:txBody>
          <a:bodyPr anchor="b">
            <a:spAutoFit/>
          </a:bodyPr>
          <a:lstStyle>
            <a:lvl1pPr marL="0" indent="0">
              <a:lnSpc>
                <a:spcPct val="100000"/>
              </a:lnSpc>
              <a:buNone/>
              <a:defRPr sz="5689"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Hoofdstuk #</a:t>
            </a:r>
          </a:p>
        </p:txBody>
      </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922578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841AE4B5-B2CF-E669-B7D3-CF584444F6E6}"/>
              </a:ext>
            </a:extLst>
          </p:cNvPr>
          <p:cNvSpPr>
            <a:spLocks noChangeAspect="1"/>
          </p:cNvSpPr>
          <p:nvPr userDrawn="1"/>
        </p:nvSpPr>
        <p:spPr>
          <a:xfrm>
            <a:off x="1" y="0"/>
            <a:ext cx="12795642" cy="893952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5"/>
          </a:solidFill>
          <a:ln w="6924" cap="flat">
            <a:noFill/>
            <a:prstDash val="solid"/>
            <a:miter/>
          </a:ln>
        </p:spPr>
        <p:txBody>
          <a:bodyPr wrap="square" rtlCol="0" anchor="ctr">
            <a:noAutofit/>
          </a:bodyPr>
          <a:lstStyle/>
          <a:p>
            <a:endParaRPr lang="nl-NL" sz="5120"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4" y="1155551"/>
            <a:ext cx="9011475" cy="551535"/>
          </a:xfrm>
        </p:spPr>
        <p:txBody>
          <a:bodyPr/>
          <a:lstStyle>
            <a:lvl1pPr>
              <a:defRPr>
                <a:solidFill>
                  <a:schemeClr val="accent3"/>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7DBB0386-1471-41ED-B438-67AC28FE3174}"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783474" y="2076344"/>
            <a:ext cx="9011475" cy="5821362"/>
          </a:xfrm>
        </p:spPr>
        <p:txBody>
          <a:bodyPr/>
          <a:lstStyle>
            <a:lvl1pPr marL="255126" indent="-255126">
              <a:lnSpc>
                <a:spcPct val="130000"/>
              </a:lnSpc>
              <a:buClr>
                <a:schemeClr val="accent4"/>
              </a:buClr>
              <a:buFont typeface="Arial" panose="020B0604020202020204" pitchFamily="34" charset="0"/>
              <a:buChar char="•"/>
              <a:defRPr sz="2133">
                <a:solidFill>
                  <a:schemeClr val="bg1"/>
                </a:solidFill>
              </a:defRPr>
            </a:lvl1pPr>
            <a:lvl2pPr marL="510250" indent="-259641">
              <a:lnSpc>
                <a:spcPct val="130000"/>
              </a:lnSpc>
              <a:buClrTx/>
              <a:defRPr sz="2133">
                <a:solidFill>
                  <a:schemeClr val="bg1"/>
                </a:solidFill>
              </a:defRPr>
            </a:lvl2pPr>
            <a:lvl3pPr marL="765375" indent="-250610">
              <a:lnSpc>
                <a:spcPct val="130000"/>
              </a:lnSpc>
              <a:defRPr sz="2133">
                <a:solidFill>
                  <a:schemeClr val="bg1"/>
                </a:solidFill>
              </a:defRPr>
            </a:lvl3pPr>
            <a:lvl4pPr marL="1022758" indent="-259641">
              <a:lnSpc>
                <a:spcPct val="130000"/>
              </a:lnSpc>
              <a:defRPr sz="2133">
                <a:solidFill>
                  <a:schemeClr val="bg1"/>
                </a:solidFill>
              </a:defRPr>
            </a:lvl4pPr>
            <a:lvl5pPr marL="1275625" indent="-250610">
              <a:lnSpc>
                <a:spcPct val="130000"/>
              </a:lnSpc>
              <a:defRPr sz="2133">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56" y="222070"/>
            <a:ext cx="3715500" cy="8289280"/>
          </a:xfrm>
          <a:prstGeom prst="rect">
            <a:avLst/>
          </a:prstGeom>
        </p:spPr>
      </p:pic>
    </p:spTree>
    <p:extLst>
      <p:ext uri="{BB962C8B-B14F-4D97-AF65-F5344CB8AC3E}">
        <p14:creationId xmlns:p14="http://schemas.microsoft.com/office/powerpoint/2010/main" val="249536831"/>
      </p:ext>
    </p:extLst>
  </p:cSld>
  <p:clrMapOvr>
    <a:masterClrMapping/>
  </p:clrMapOvr>
  <p:extLst>
    <p:ext uri="{DCECCB84-F9BA-43D5-87BE-67443E8EF086}">
      <p15:sldGuideLst xmlns:p15="http://schemas.microsoft.com/office/powerpoint/2012/main">
        <p15:guide id="1" orient="horz" pos="3498">
          <p15:clr>
            <a:srgbClr val="FBAE40"/>
          </p15:clr>
        </p15:guide>
        <p15:guide id="2"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 boven">
    <p:spTree>
      <p:nvGrpSpPr>
        <p:cNvPr id="1" name=""/>
        <p:cNvGrpSpPr/>
        <p:nvPr/>
      </p:nvGrpSpPr>
      <p:grpSpPr>
        <a:xfrm>
          <a:off x="0" y="0"/>
          <a:ext cx="0" cy="0"/>
          <a:chOff x="0" y="0"/>
          <a:chExt cx="0" cy="0"/>
        </a:xfrm>
      </p:grpSpPr>
      <p:cxnSp>
        <p:nvCxnSpPr>
          <p:cNvPr id="7" name="Rechte verbindingslijn 6"/>
          <p:cNvCxnSpPr/>
          <p:nvPr userDrawn="1"/>
        </p:nvCxnSpPr>
        <p:spPr>
          <a:xfrm>
            <a:off x="1280085" y="1503336"/>
            <a:ext cx="1447700" cy="0"/>
          </a:xfrm>
          <a:prstGeom prst="line">
            <a:avLst/>
          </a:prstGeom>
          <a:noFill/>
          <a:ln w="50800" cap="flat">
            <a:solidFill>
              <a:srgbClr val="12439B"/>
            </a:solidFill>
            <a:prstDash val="solid"/>
            <a:miter lim="400000"/>
          </a:ln>
          <a:effectLst/>
          <a:sp3d/>
        </p:spPr>
        <p:style>
          <a:lnRef idx="0">
            <a:scrgbClr r="0" g="0" b="0"/>
          </a:lnRef>
          <a:fillRef idx="0">
            <a:scrgbClr r="0" g="0" b="0"/>
          </a:fillRef>
          <a:effectRef idx="0">
            <a:scrgbClr r="0" g="0" b="0"/>
          </a:effectRef>
          <a:fontRef idx="none"/>
        </p:style>
      </p:cxnSp>
      <p:sp>
        <p:nvSpPr>
          <p:cNvPr id="4" name="Shape 11"/>
          <p:cNvSpPr>
            <a:spLocks noGrp="1"/>
          </p:cNvSpPr>
          <p:nvPr>
            <p:ph type="title" hasCustomPrompt="1"/>
          </p:nvPr>
        </p:nvSpPr>
        <p:spPr>
          <a:xfrm>
            <a:off x="1280084" y="1769682"/>
            <a:ext cx="8308494" cy="493132"/>
          </a:xfrm>
          <a:prstGeom prst="rect">
            <a:avLst/>
          </a:prstGeom>
        </p:spPr>
        <p:txBody>
          <a:bodyPr lIns="36000" anchor="t" anchorCtr="0">
            <a:normAutofit/>
          </a:bodyPr>
          <a:lstStyle>
            <a:lvl1pPr algn="l">
              <a:defRPr sz="2400" baseline="0">
                <a:solidFill>
                  <a:srgbClr val="4E5469"/>
                </a:solidFill>
                <a:latin typeface="Verdana Vet" charset="0"/>
              </a:defRPr>
            </a:lvl1pPr>
          </a:lstStyle>
          <a:p>
            <a:r>
              <a:rPr lang="nl-NL" dirty="0"/>
              <a:t>Titel van de slide met tekst</a:t>
            </a:r>
            <a:br>
              <a:rPr lang="nl-NL" dirty="0"/>
            </a:br>
            <a:r>
              <a:rPr lang="nl-NL" dirty="0"/>
              <a:t>en afbeelding(en)</a:t>
            </a:r>
          </a:p>
        </p:txBody>
      </p:sp>
      <p:sp>
        <p:nvSpPr>
          <p:cNvPr id="6" name="Shape 12"/>
          <p:cNvSpPr>
            <a:spLocks noGrp="1"/>
          </p:cNvSpPr>
          <p:nvPr>
            <p:ph type="body" sz="quarter" idx="1" hasCustomPrompt="1"/>
          </p:nvPr>
        </p:nvSpPr>
        <p:spPr>
          <a:xfrm>
            <a:off x="1280085" y="3480897"/>
            <a:ext cx="9004407" cy="4330249"/>
          </a:xfrm>
          <a:prstGeom prst="rect">
            <a:avLst/>
          </a:prstGeom>
        </p:spPr>
        <p:txBody>
          <a:bodyPr anchor="t">
            <a:normAutofit/>
          </a:bodyPr>
          <a:lstStyle>
            <a:lvl1pPr marL="0" indent="0" algn="l">
              <a:spcBef>
                <a:spcPts val="0"/>
              </a:spcBef>
              <a:buSzTx/>
              <a:buNone/>
              <a:defRPr sz="1800">
                <a:solidFill>
                  <a:srgbClr val="4E5469"/>
                </a:solidFill>
              </a:defRPr>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lang="nl-NL" dirty="0"/>
              <a:t>Hier komt een tekst</a:t>
            </a:r>
          </a:p>
        </p:txBody>
      </p:sp>
      <p:sp>
        <p:nvSpPr>
          <p:cNvPr id="3" name="Picture Placeholder 2"/>
          <p:cNvSpPr>
            <a:spLocks noGrp="1"/>
          </p:cNvSpPr>
          <p:nvPr>
            <p:ph type="pic" sz="quarter" idx="10" hasCustomPrompt="1"/>
          </p:nvPr>
        </p:nvSpPr>
        <p:spPr>
          <a:xfrm>
            <a:off x="10748763" y="3482033"/>
            <a:ext cx="5677073" cy="4329112"/>
          </a:xfrm>
          <a:prstGeom prst="rect">
            <a:avLst/>
          </a:prstGeom>
        </p:spPr>
        <p:txBody>
          <a:bodyPr>
            <a:normAutofit/>
          </a:bodyPr>
          <a:lstStyle>
            <a:lvl1pPr marL="0" indent="0" algn="ctr">
              <a:buNone/>
              <a:defRPr sz="2400" b="1">
                <a:solidFill>
                  <a:srgbClr val="4E5469"/>
                </a:solidFill>
              </a:defRPr>
            </a:lvl1pPr>
          </a:lstStyle>
          <a:p>
            <a:r>
              <a:rPr lang="nl-NL" dirty="0"/>
              <a:t>Plaats afbeelding</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2571609"/>
            <a:ext cx="15773316" cy="5940213"/>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0FF7E1CB-1DF9-4B75-9C54-DA9B4076D3FF}"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55967659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1803965"/>
            <a:ext cx="15773316" cy="6707857"/>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9B435FD5-2AD1-4C4B-AEB9-E853CBD09B97}"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01756777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2" y="1155551"/>
            <a:ext cx="13568414" cy="551535"/>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C780BD86-08FD-4951-9988-509593EB6F39}"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3568414"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783473" y="2571609"/>
            <a:ext cx="15773317"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5155504" y="628565"/>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27358823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66D52815-138D-4A8A-8BB2-A0250A36E195}"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1208935"/>
            <a:ext cx="7475428"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9081363" y="2128183"/>
            <a:ext cx="7475428"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9081363"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73388511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AB3F8313-C47A-4778-8BB8-9071026D1E43}"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2878668"/>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3797915"/>
            <a:ext cx="4556939" cy="471390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20600401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9DB8CD6-743D-4768-86E2-2A8CD985B56E}"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5779334"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0775196" y="4137130"/>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783473"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5779334"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10775195" y="2368410"/>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783472"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5779334"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10775196" y="5056378"/>
            <a:ext cx="4556939" cy="34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63767406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7F859B19-A9C9-4C4E-B600-7E98F6D6DA10}"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9166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78347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9166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9166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11999852" y="1208935"/>
            <a:ext cx="4556939" cy="780523"/>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11999852" y="2128183"/>
            <a:ext cx="4556939" cy="6383640"/>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11999852"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545914289"/>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86A6705-64F4-4883-B4CD-59445BE29B68}"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6183009" y="811352"/>
            <a:ext cx="10373782" cy="7311002"/>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07980619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7F6597D6-4643-48BB-9CF2-9E873BDBB24A}"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1208935"/>
            <a:ext cx="4556939" cy="371248"/>
          </a:xfrm>
        </p:spPr>
        <p:txBody>
          <a:bodyPr wrap="square"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783472" y="1952610"/>
            <a:ext cx="4556939" cy="65592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215006859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7340263" cy="8938058"/>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032E88C3-1924-482D-B21D-1B4AA6444325}"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19028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en opsomming">
    <p:spTree>
      <p:nvGrpSpPr>
        <p:cNvPr id="1" name=""/>
        <p:cNvGrpSpPr/>
        <p:nvPr/>
      </p:nvGrpSpPr>
      <p:grpSpPr>
        <a:xfrm>
          <a:off x="0" y="0"/>
          <a:ext cx="0" cy="0"/>
          <a:chOff x="0" y="0"/>
          <a:chExt cx="0" cy="0"/>
        </a:xfrm>
      </p:grpSpPr>
      <p:cxnSp>
        <p:nvCxnSpPr>
          <p:cNvPr id="6" name="Rechte verbindingslijn 5"/>
          <p:cNvCxnSpPr/>
          <p:nvPr userDrawn="1"/>
        </p:nvCxnSpPr>
        <p:spPr>
          <a:xfrm>
            <a:off x="1280085" y="1503336"/>
            <a:ext cx="1447700" cy="0"/>
          </a:xfrm>
          <a:prstGeom prst="line">
            <a:avLst/>
          </a:prstGeom>
          <a:noFill/>
          <a:ln w="50800" cap="flat">
            <a:solidFill>
              <a:srgbClr val="50BBB8"/>
            </a:solidFill>
            <a:prstDash val="solid"/>
            <a:miter lim="400000"/>
          </a:ln>
          <a:effectLst/>
          <a:sp3d/>
        </p:spPr>
        <p:style>
          <a:lnRef idx="0">
            <a:scrgbClr r="0" g="0" b="0"/>
          </a:lnRef>
          <a:fillRef idx="0">
            <a:scrgbClr r="0" g="0" b="0"/>
          </a:fillRef>
          <a:effectRef idx="0">
            <a:scrgbClr r="0" g="0" b="0"/>
          </a:effectRef>
          <a:fontRef idx="none"/>
        </p:style>
      </p:cxnSp>
      <p:sp>
        <p:nvSpPr>
          <p:cNvPr id="7" name="Shape 11"/>
          <p:cNvSpPr>
            <a:spLocks noGrp="1"/>
          </p:cNvSpPr>
          <p:nvPr>
            <p:ph type="title" hasCustomPrompt="1"/>
          </p:nvPr>
        </p:nvSpPr>
        <p:spPr>
          <a:xfrm>
            <a:off x="1280084" y="1769682"/>
            <a:ext cx="8308494" cy="493132"/>
          </a:xfrm>
          <a:prstGeom prst="rect">
            <a:avLst/>
          </a:prstGeom>
        </p:spPr>
        <p:txBody>
          <a:bodyPr lIns="36000" anchor="t" anchorCtr="0">
            <a:normAutofit/>
          </a:bodyPr>
          <a:lstStyle>
            <a:lvl1pPr algn="l">
              <a:defRPr sz="2400" baseline="0">
                <a:solidFill>
                  <a:srgbClr val="4E5469"/>
                </a:solidFill>
                <a:latin typeface="Verdana Vet" charset="0"/>
              </a:defRPr>
            </a:lvl1pPr>
          </a:lstStyle>
          <a:p>
            <a:r>
              <a:rPr lang="nl-NL" dirty="0"/>
              <a:t>Titel van de slide met grafiek of tabel</a:t>
            </a:r>
          </a:p>
        </p:txBody>
      </p:sp>
      <p:sp>
        <p:nvSpPr>
          <p:cNvPr id="3" name="Chart Placeholder 2"/>
          <p:cNvSpPr>
            <a:spLocks noGrp="1"/>
          </p:cNvSpPr>
          <p:nvPr>
            <p:ph type="chart" sz="quarter" idx="10" hasCustomPrompt="1"/>
          </p:nvPr>
        </p:nvSpPr>
        <p:spPr>
          <a:xfrm>
            <a:off x="1280624" y="2823754"/>
            <a:ext cx="13847656" cy="5187340"/>
          </a:xfrm>
          <a:prstGeom prst="rect">
            <a:avLst/>
          </a:prstGeom>
        </p:spPr>
        <p:txBody>
          <a:bodyPr>
            <a:normAutofit/>
          </a:bodyPr>
          <a:lstStyle>
            <a:lvl1pPr marL="0" indent="0" algn="ctr">
              <a:buNone/>
              <a:defRPr sz="2400" b="1" baseline="0">
                <a:solidFill>
                  <a:srgbClr val="4E5469"/>
                </a:solidFill>
              </a:defRPr>
            </a:lvl1pPr>
          </a:lstStyle>
          <a:p>
            <a:r>
              <a:rPr lang="nl-NL" dirty="0"/>
              <a:t>Plaats een grafiek</a:t>
            </a: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CC0944E2-FC22-44D8-878A-F983215F529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91784"/>
            <a:ext cx="7475428" cy="371248"/>
          </a:xfrm>
        </p:spPr>
        <p:txBody>
          <a:bodyPr anchor="b">
            <a:spAutoFit/>
          </a:bodyPr>
          <a:lstStyle>
            <a:lvl1pPr marL="0" indent="0">
              <a:buNone/>
              <a:defRPr sz="2418" b="1">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17148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7D6F61F-2995-4DFB-8654-E65C0D68C33C}"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8127325"/>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8127325"/>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2571610"/>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7708099"/>
            <a:ext cx="4720784"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8127325"/>
            <a:ext cx="4720784" cy="596860"/>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5339243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783476"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13966E3D-4529-4E4E-A2C0-1103E09C2325}"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191966"/>
            <a:ext cx="4720784" cy="596860"/>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6309743"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6309741"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6309741" y="7191966"/>
            <a:ext cx="4720784" cy="596860"/>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11836009" y="809188"/>
            <a:ext cx="4720783" cy="4980252"/>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6272778"/>
            <a:ext cx="4720784" cy="371248"/>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7191966"/>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2853824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783474"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D03E31C0-0082-45BA-AB02-E32BFC3BAAC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5166108"/>
            <a:ext cx="4720784" cy="596860"/>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6309743" y="794738"/>
            <a:ext cx="4720783" cy="6023440"/>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11836005" y="4246920"/>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11836005" y="5166108"/>
            <a:ext cx="4720784" cy="596860"/>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11836009" y="794738"/>
            <a:ext cx="4720783" cy="3266216"/>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6309742" y="7038617"/>
            <a:ext cx="4720784" cy="780523"/>
          </a:xfrm>
        </p:spPr>
        <p:txBody>
          <a:bodyPr anchor="t" anchorCtr="0">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6309742" y="7957805"/>
            <a:ext cx="4720784" cy="596860"/>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3580705427"/>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827E60-0151-0B05-CF5F-977DD905FF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962839" y="0"/>
            <a:ext cx="8377424" cy="8938058"/>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6D156E82-E007-4D17-B2AF-BFF69D333D41}"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783472" y="2571609"/>
            <a:ext cx="7373025"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783474" y="1155551"/>
            <a:ext cx="7373025" cy="551535"/>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783472" y="1814942"/>
            <a:ext cx="7373025"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9438337" y="1813807"/>
            <a:ext cx="2681784" cy="268170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9591663" y="5481304"/>
            <a:ext cx="6965127" cy="393042"/>
          </a:xfrm>
        </p:spPr>
        <p:txBody>
          <a:bodyPr wrap="square" anchor="t" anchorCtr="0">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9591663" y="6241236"/>
            <a:ext cx="6965127" cy="2286842"/>
          </a:xfrm>
        </p:spPr>
        <p:txBody>
          <a:bodyPr/>
          <a:lstStyle>
            <a:lvl1pPr>
              <a:lnSpc>
                <a:spcPct val="120000"/>
              </a:lnSpc>
              <a:defRPr>
                <a:solidFill>
                  <a:schemeClr val="bg1"/>
                </a:solidFill>
              </a:defRPr>
            </a:lvl1pPr>
            <a:lvl2pPr>
              <a:lnSpc>
                <a:spcPct val="120000"/>
              </a:lnSpc>
              <a:buClr>
                <a:schemeClr val="accent3"/>
              </a:buClr>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Afbeelding 14">
            <a:extLst>
              <a:ext uri="{FF2B5EF4-FFF2-40B4-BE49-F238E27FC236}">
                <a16:creationId xmlns:a16="http://schemas.microsoft.com/office/drawing/2014/main" id="{1286244D-953D-2E24-7777-DB21EE3126E6}"/>
              </a:ext>
            </a:extLst>
          </p:cNvPr>
          <p:cNvPicPr>
            <a:picLocks noChangeAspect="1"/>
          </p:cNvPicPr>
          <p:nvPr userDrawn="1"/>
        </p:nvPicPr>
        <p:blipFill>
          <a:blip r:embed="rId4"/>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38984151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895C735B-B6B4-4CBC-9937-0B6804AAF2B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783472"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783472" y="7599450"/>
            <a:ext cx="7475428" cy="596860"/>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9081363" y="7162884"/>
            <a:ext cx="7475428" cy="371248"/>
          </a:xfrm>
        </p:spPr>
        <p:txBody>
          <a:bodyPr anchor="b">
            <a:spAutoFit/>
          </a:bodyPr>
          <a:lstStyle>
            <a:lvl1pPr marL="0" indent="0">
              <a:buNone/>
              <a:defRPr sz="2418"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9081363" y="7599450"/>
            <a:ext cx="7475428" cy="596860"/>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783472"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2048317"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9081363" y="812800"/>
            <a:ext cx="7475428" cy="598016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5"/>
          </a:solidFill>
        </p:spPr>
        <p:txBody>
          <a:bodyPr wrap="square">
            <a:noAutofit/>
          </a:bodyPr>
          <a:lstStyle>
            <a:lvl1pPr>
              <a:defRPr sz="142">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10346208" y="1527924"/>
            <a:ext cx="4573497" cy="4573358"/>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24776451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783474" y="2571609"/>
            <a:ext cx="15773317" cy="5650074"/>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E9EE36FB-F126-4531-87AD-20FFCF6F9834}"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129058403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601807" y="1633727"/>
            <a:ext cx="10085350" cy="5685086"/>
          </a:xfrm>
          <a:solidFill>
            <a:schemeClr val="bg2">
              <a:lumMod val="95000"/>
            </a:schemeClr>
          </a:solidFill>
          <a:ln>
            <a:solidFill>
              <a:schemeClr val="bg1"/>
            </a:solidFill>
          </a:ln>
        </p:spPr>
        <p:txBody>
          <a:bodyPr bIns="360000" anchor="ctr" anchorCtr="0"/>
          <a:lstStyle>
            <a:lvl1pPr algn="ctr">
              <a:defRPr sz="1138">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03C3C51B-8234-498C-AC71-44C791738888}"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769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33BF3706-62CE-439A-A776-5F603280F0AA}"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3412533" y="223216"/>
            <a:ext cx="3714823" cy="828813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628811" y="2378535"/>
            <a:ext cx="9728297" cy="590930"/>
          </a:xfrm>
        </p:spPr>
        <p:txBody>
          <a:bodyPr/>
          <a:lstStyle>
            <a:lvl1pPr>
              <a:defRPr sz="4267">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1808" y="1298595"/>
            <a:ext cx="991103" cy="780292"/>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628811" y="6200884"/>
            <a:ext cx="9728297" cy="327565"/>
          </a:xfrm>
        </p:spPr>
        <p:txBody>
          <a:bodyPr anchor="t" anchorCtr="0">
            <a:spAutoFit/>
          </a:bodyPr>
          <a:lstStyle>
            <a:lvl1pPr marL="0" indent="0">
              <a:buNone/>
              <a:defRPr sz="2133" b="0">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Naam, bron, etc.</a:t>
            </a:r>
          </a:p>
        </p:txBody>
      </p:sp>
    </p:spTree>
    <p:extLst>
      <p:ext uri="{BB962C8B-B14F-4D97-AF65-F5344CB8AC3E}">
        <p14:creationId xmlns:p14="http://schemas.microsoft.com/office/powerpoint/2010/main" val="2749997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7340263" cy="893952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5"/>
          </a:solidFill>
          <a:ln w="6924"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E325D0E3-F34C-4E60-A28C-838C8F642D25}"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2280280347"/>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opsomming en foto">
    <p:spTree>
      <p:nvGrpSpPr>
        <p:cNvPr id="1" name=""/>
        <p:cNvGrpSpPr/>
        <p:nvPr/>
      </p:nvGrpSpPr>
      <p:grpSpPr>
        <a:xfrm>
          <a:off x="0" y="0"/>
          <a:ext cx="0" cy="0"/>
          <a:chOff x="0" y="0"/>
          <a:chExt cx="0" cy="0"/>
        </a:xfrm>
      </p:grpSpPr>
      <p:sp>
        <p:nvSpPr>
          <p:cNvPr id="7" name="Shape 11"/>
          <p:cNvSpPr>
            <a:spLocks noGrp="1"/>
          </p:cNvSpPr>
          <p:nvPr>
            <p:ph type="title" hasCustomPrompt="1"/>
          </p:nvPr>
        </p:nvSpPr>
        <p:spPr>
          <a:xfrm>
            <a:off x="1280084" y="1769682"/>
            <a:ext cx="8308494" cy="493132"/>
          </a:xfrm>
          <a:prstGeom prst="rect">
            <a:avLst/>
          </a:prstGeom>
        </p:spPr>
        <p:txBody>
          <a:bodyPr lIns="36000" anchor="t" anchorCtr="0">
            <a:normAutofit/>
          </a:bodyPr>
          <a:lstStyle>
            <a:lvl1pPr algn="l">
              <a:defRPr sz="2400" baseline="0">
                <a:solidFill>
                  <a:srgbClr val="4E5469"/>
                </a:solidFill>
                <a:latin typeface="Verdana Vet" charset="0"/>
              </a:defRPr>
            </a:lvl1pPr>
          </a:lstStyle>
          <a:p>
            <a:r>
              <a:rPr lang="nl-NL" dirty="0"/>
              <a:t>Titel van de slide met grafiek of tabel</a:t>
            </a:r>
          </a:p>
        </p:txBody>
      </p:sp>
      <p:cxnSp>
        <p:nvCxnSpPr>
          <p:cNvPr id="8" name="Rechte verbindingslijn 7"/>
          <p:cNvCxnSpPr/>
          <p:nvPr userDrawn="1"/>
        </p:nvCxnSpPr>
        <p:spPr>
          <a:xfrm>
            <a:off x="1280085" y="1503336"/>
            <a:ext cx="1447700" cy="0"/>
          </a:xfrm>
          <a:prstGeom prst="line">
            <a:avLst/>
          </a:prstGeom>
          <a:noFill/>
          <a:ln w="50800" cap="flat">
            <a:solidFill>
              <a:srgbClr val="E43D20"/>
            </a:solidFill>
            <a:prstDash val="solid"/>
            <a:miter lim="400000"/>
          </a:ln>
          <a:effectLst/>
          <a:sp3d/>
        </p:spPr>
        <p:style>
          <a:lnRef idx="0">
            <a:scrgbClr r="0" g="0" b="0"/>
          </a:lnRef>
          <a:fillRef idx="0">
            <a:scrgbClr r="0" g="0" b="0"/>
          </a:fillRef>
          <a:effectRef idx="0">
            <a:scrgbClr r="0" g="0" b="0"/>
          </a:effectRef>
          <a:fontRef idx="none"/>
        </p:style>
      </p:cxnSp>
      <p:sp>
        <p:nvSpPr>
          <p:cNvPr id="5" name="Chart Placeholder 2"/>
          <p:cNvSpPr>
            <a:spLocks noGrp="1"/>
          </p:cNvSpPr>
          <p:nvPr>
            <p:ph type="chart" sz="quarter" idx="10" hasCustomPrompt="1"/>
          </p:nvPr>
        </p:nvSpPr>
        <p:spPr>
          <a:xfrm>
            <a:off x="1280624" y="2823754"/>
            <a:ext cx="13847656" cy="5187340"/>
          </a:xfrm>
          <a:prstGeom prst="rect">
            <a:avLst/>
          </a:prstGeom>
        </p:spPr>
        <p:txBody>
          <a:bodyPr>
            <a:normAutofit/>
          </a:bodyPr>
          <a:lstStyle>
            <a:lvl1pPr marL="0" indent="0" algn="ctr">
              <a:buNone/>
              <a:defRPr sz="2400" b="1" baseline="0">
                <a:solidFill>
                  <a:srgbClr val="4E5469"/>
                </a:solidFill>
              </a:defRPr>
            </a:lvl1pPr>
          </a:lstStyle>
          <a:p>
            <a:r>
              <a:rPr lang="nl-NL" dirty="0"/>
              <a:t>Plaats een grafiek</a:t>
            </a:r>
          </a:p>
        </p:txBody>
      </p:sp>
    </p:spTree>
    <p:extLst>
      <p:ext uri="{BB962C8B-B14F-4D97-AF65-F5344CB8AC3E}">
        <p14:creationId xmlns:p14="http://schemas.microsoft.com/office/powerpoint/2010/main" val="129832612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7340263" cy="89380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C011E4BB-7ED7-4D63-A02B-F202ABE30C51}"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84403" y="223216"/>
            <a:ext cx="3714823" cy="828813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4291715" y="0"/>
            <a:ext cx="13048548" cy="8938058"/>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58165684"/>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B375F561-FC23-23BD-9018-6209C2CED10B}"/>
              </a:ext>
            </a:extLst>
          </p:cNvPr>
          <p:cNvGrpSpPr/>
          <p:nvPr userDrawn="1"/>
        </p:nvGrpSpPr>
        <p:grpSpPr>
          <a:xfrm>
            <a:off x="0" y="-5417"/>
            <a:ext cx="4974487" cy="2877311"/>
            <a:chOff x="-5288280" y="-3809"/>
            <a:chExt cx="3497579" cy="2023109"/>
          </a:xfrm>
        </p:grpSpPr>
        <p:sp>
          <p:nvSpPr>
            <p:cNvPr id="3" name="Vrije vorm: vorm 2">
              <a:extLst>
                <a:ext uri="{FF2B5EF4-FFF2-40B4-BE49-F238E27FC236}">
                  <a16:creationId xmlns:a16="http://schemas.microsoft.com/office/drawing/2014/main" id="{E67C556B-63EB-BACF-F20F-E048DA1DD7D3}"/>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chemeClr val="accent5"/>
              </a:solidFill>
              <a:prstDash val="solid"/>
              <a:miter/>
            </a:ln>
          </p:spPr>
          <p:txBody>
            <a:bodyPr rtlCol="0" anchor="ctr"/>
            <a:lstStyle/>
            <a:p>
              <a:endParaRPr lang="nl-NL" sz="5120" dirty="0"/>
            </a:p>
          </p:txBody>
        </p:sp>
        <p:sp>
          <p:nvSpPr>
            <p:cNvPr id="7" name="Vrije vorm: vorm 6">
              <a:extLst>
                <a:ext uri="{FF2B5EF4-FFF2-40B4-BE49-F238E27FC236}">
                  <a16:creationId xmlns:a16="http://schemas.microsoft.com/office/drawing/2014/main" id="{A7439D7E-D9DE-B9C6-6761-2B4BB447763B}"/>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8" name="Vrije vorm: vorm 7">
              <a:extLst>
                <a:ext uri="{FF2B5EF4-FFF2-40B4-BE49-F238E27FC236}">
                  <a16:creationId xmlns:a16="http://schemas.microsoft.com/office/drawing/2014/main" id="{DC41065A-0B88-4507-2FC3-3DB0B585E476}"/>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9" name="Vrije vorm: vorm 8">
              <a:extLst>
                <a:ext uri="{FF2B5EF4-FFF2-40B4-BE49-F238E27FC236}">
                  <a16:creationId xmlns:a16="http://schemas.microsoft.com/office/drawing/2014/main" id="{FA38CFEB-7A39-85A7-4D20-5EFB8A984AA5}"/>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10" name="Vrije vorm: vorm 9">
              <a:extLst>
                <a:ext uri="{FF2B5EF4-FFF2-40B4-BE49-F238E27FC236}">
                  <a16:creationId xmlns:a16="http://schemas.microsoft.com/office/drawing/2014/main" id="{11C06869-1605-AE67-8507-A3DDD8295277}"/>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11" name="Vrije vorm: vorm 10">
              <a:extLst>
                <a:ext uri="{FF2B5EF4-FFF2-40B4-BE49-F238E27FC236}">
                  <a16:creationId xmlns:a16="http://schemas.microsoft.com/office/drawing/2014/main" id="{52909AD9-1A91-BFC5-6887-587649BC1898}"/>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13" name="Vrije vorm: vorm 12">
              <a:extLst>
                <a:ext uri="{FF2B5EF4-FFF2-40B4-BE49-F238E27FC236}">
                  <a16:creationId xmlns:a16="http://schemas.microsoft.com/office/drawing/2014/main" id="{7657B8D8-A49F-6F3C-D655-C3A2E631C94C}"/>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14" name="Vrije vorm: vorm 13">
              <a:extLst>
                <a:ext uri="{FF2B5EF4-FFF2-40B4-BE49-F238E27FC236}">
                  <a16:creationId xmlns:a16="http://schemas.microsoft.com/office/drawing/2014/main" id="{B249CFAF-18CA-D69E-05F7-3A8AD7F8DADF}"/>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15" name="Vrije vorm: vorm 14">
              <a:extLst>
                <a:ext uri="{FF2B5EF4-FFF2-40B4-BE49-F238E27FC236}">
                  <a16:creationId xmlns:a16="http://schemas.microsoft.com/office/drawing/2014/main" id="{77FD5497-8FB8-7CAA-D765-213DCE62DE23}"/>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20" name="Vrije vorm: vorm 19">
              <a:extLst>
                <a:ext uri="{FF2B5EF4-FFF2-40B4-BE49-F238E27FC236}">
                  <a16:creationId xmlns:a16="http://schemas.microsoft.com/office/drawing/2014/main" id="{B6419AD7-6AA2-3798-EA0F-4FB767D57BB4}"/>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22" name="Vrije vorm: vorm 21">
              <a:extLst>
                <a:ext uri="{FF2B5EF4-FFF2-40B4-BE49-F238E27FC236}">
                  <a16:creationId xmlns:a16="http://schemas.microsoft.com/office/drawing/2014/main" id="{2E174E43-8FD8-D754-D15C-AB5EA6E5FB64}"/>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27" name="Vrije vorm: vorm 26">
              <a:extLst>
                <a:ext uri="{FF2B5EF4-FFF2-40B4-BE49-F238E27FC236}">
                  <a16:creationId xmlns:a16="http://schemas.microsoft.com/office/drawing/2014/main" id="{C5A416AE-7D30-688E-3C60-DCB8A6815775}"/>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28" name="Vrije vorm: vorm 27">
              <a:extLst>
                <a:ext uri="{FF2B5EF4-FFF2-40B4-BE49-F238E27FC236}">
                  <a16:creationId xmlns:a16="http://schemas.microsoft.com/office/drawing/2014/main" id="{B602DFF9-E94A-F992-CA1C-5502DE8557B3}"/>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29" name="Vrije vorm: vorm 28">
              <a:extLst>
                <a:ext uri="{FF2B5EF4-FFF2-40B4-BE49-F238E27FC236}">
                  <a16:creationId xmlns:a16="http://schemas.microsoft.com/office/drawing/2014/main" id="{FAB12AF7-5CEB-A667-1744-18601502F4FE}"/>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41" name="Vrije vorm: vorm 40">
              <a:extLst>
                <a:ext uri="{FF2B5EF4-FFF2-40B4-BE49-F238E27FC236}">
                  <a16:creationId xmlns:a16="http://schemas.microsoft.com/office/drawing/2014/main" id="{F686D312-AB9A-9B1D-26A7-B3B1BF381602}"/>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42" name="Vrije vorm: vorm 41">
              <a:extLst>
                <a:ext uri="{FF2B5EF4-FFF2-40B4-BE49-F238E27FC236}">
                  <a16:creationId xmlns:a16="http://schemas.microsoft.com/office/drawing/2014/main" id="{2B55CFAB-2FFD-FEFC-F088-6EBBF8B1D636}"/>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71" name="Vrije vorm: vorm 70">
              <a:extLst>
                <a:ext uri="{FF2B5EF4-FFF2-40B4-BE49-F238E27FC236}">
                  <a16:creationId xmlns:a16="http://schemas.microsoft.com/office/drawing/2014/main" id="{E47573AA-1031-6A4C-9954-6BEAFF797FEE}"/>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73" name="Vrije vorm: vorm 72">
              <a:extLst>
                <a:ext uri="{FF2B5EF4-FFF2-40B4-BE49-F238E27FC236}">
                  <a16:creationId xmlns:a16="http://schemas.microsoft.com/office/drawing/2014/main" id="{C233BD1D-B661-7480-77B2-4962B037B51C}"/>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pic>
          <p:nvPicPr>
            <p:cNvPr id="74" name="Graphic 73">
              <a:extLst>
                <a:ext uri="{FF2B5EF4-FFF2-40B4-BE49-F238E27FC236}">
                  <a16:creationId xmlns:a16="http://schemas.microsoft.com/office/drawing/2014/main" id="{C391FC0E-755C-6D28-2FF4-029C033D54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12168989" y="5400226"/>
            <a:ext cx="5102636" cy="3711081"/>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chemeClr val="accent5"/>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chemeClr val="accent5"/>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chemeClr val="accent5"/>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chemeClr val="accent5"/>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chemeClr val="accent5"/>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chemeClr val="accent5"/>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chemeClr val="accent5"/>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chemeClr val="accent5"/>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chemeClr val="accent5"/>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chemeClr val="accent5"/>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chemeClr val="accent5"/>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chemeClr val="accent5"/>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chemeClr val="accent5"/>
              </a:solidFill>
              <a:prstDash val="solid"/>
              <a:miter/>
            </a:ln>
          </p:spPr>
          <p:txBody>
            <a:bodyPr rtlCol="0" anchor="ctr"/>
            <a:lstStyle/>
            <a:p>
              <a:endParaRPr lang="nl-NL" sz="5120"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chemeClr val="accent5"/>
              </a:solidFill>
              <a:prstDash val="solid"/>
              <a:miter/>
            </a:ln>
          </p:spPr>
          <p:txBody>
            <a:bodyPr rtlCol="0" anchor="ctr"/>
            <a:lstStyle/>
            <a:p>
              <a:endParaRPr lang="nl-NL" sz="5120"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chemeClr val="accent5"/>
              </a:solidFill>
              <a:prstDash val="solid"/>
              <a:miter/>
            </a:ln>
          </p:spPr>
          <p:txBody>
            <a:bodyPr rtlCol="0" anchor="ctr"/>
            <a:lstStyle/>
            <a:p>
              <a:endParaRPr lang="nl-NL" sz="5120"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chemeClr val="accent5"/>
              </a:solidFill>
              <a:prstDash val="solid"/>
              <a:miter/>
            </a:ln>
          </p:spPr>
          <p:txBody>
            <a:bodyPr rtlCol="0" anchor="ctr"/>
            <a:lstStyle/>
            <a:p>
              <a:endParaRPr lang="nl-NL" sz="5120"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chemeClr val="accent5"/>
              </a:solidFill>
              <a:prstDash val="solid"/>
              <a:miter/>
            </a:ln>
          </p:spPr>
          <p:txBody>
            <a:bodyPr rtlCol="0" anchor="ctr"/>
            <a:lstStyle/>
            <a:p>
              <a:endParaRPr lang="nl-NL" sz="5120"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chemeClr val="accent5"/>
              </a:solidFill>
              <a:prstDash val="solid"/>
              <a:miter/>
            </a:ln>
          </p:spPr>
          <p:txBody>
            <a:bodyPr rtlCol="0" anchor="ctr"/>
            <a:lstStyle/>
            <a:p>
              <a:endParaRPr lang="nl-NL" sz="5120"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chemeClr val="accent5"/>
              </a:solidFill>
              <a:prstDash val="solid"/>
              <a:miter/>
            </a:ln>
          </p:spPr>
          <p:txBody>
            <a:bodyPr rtlCol="0" anchor="ctr"/>
            <a:lstStyle/>
            <a:p>
              <a:endParaRPr lang="nl-NL" sz="5120"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chemeClr val="accent5"/>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chemeClr val="accent5"/>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chemeClr val="accent5"/>
              </a:solidFill>
              <a:prstDash val="solid"/>
              <a:miter/>
            </a:ln>
          </p:spPr>
          <p:txBody>
            <a:bodyPr rtlCol="0" anchor="ctr"/>
            <a:lstStyle/>
            <a:p>
              <a:endParaRPr lang="nl-NL" sz="5120"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8939164"/>
            <a:ext cx="17340263" cy="814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fld id="{D7EBBA31-0165-48BF-809A-CCAF8E16D82C}"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a:t>Presentatie zorgcoordinatie V&amp;VN</a:t>
            </a:r>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783472" y="6518834"/>
            <a:ext cx="10903865" cy="393042"/>
          </a:xfrm>
        </p:spPr>
        <p:txBody>
          <a:bodyPr wrap="square" anchor="b">
            <a:spAutoFit/>
          </a:bodyPr>
          <a:lstStyle>
            <a:lvl1pPr marL="0" indent="0">
              <a:buNone/>
              <a:defRPr sz="2560" b="1">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783474" y="7031380"/>
            <a:ext cx="10903864" cy="15806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200499" y="9130003"/>
            <a:ext cx="2118762" cy="471710"/>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812825" y="815226"/>
            <a:ext cx="15743966" cy="5434423"/>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1138">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3063512229"/>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fld id="{2768FFDB-7853-4AD7-A747-4DFFC0713B4D}"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3"/>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Tree>
    <p:extLst>
      <p:ext uri="{BB962C8B-B14F-4D97-AF65-F5344CB8AC3E}">
        <p14:creationId xmlns:p14="http://schemas.microsoft.com/office/powerpoint/2010/main" val="2626420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8" y="3867923"/>
            <a:ext cx="9072085" cy="875453"/>
          </a:xfrm>
        </p:spPr>
        <p:txBody>
          <a:bodyPr anchor="b"/>
          <a:lstStyle>
            <a:lvl1pPr algn="l">
              <a:lnSpc>
                <a:spcPct val="100000"/>
              </a:lnSpc>
              <a:defRPr sz="5689">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8" y="4922047"/>
            <a:ext cx="9072085" cy="371248"/>
          </a:xfrm>
        </p:spPr>
        <p:txBody>
          <a:bodyPr wrap="square">
            <a:spAutoFit/>
          </a:bodyPr>
          <a:lstStyle>
            <a:lvl1pPr marL="0" indent="0" algn="l">
              <a:buNone/>
              <a:defRPr sz="2418" b="1">
                <a:solidFill>
                  <a:schemeClr val="bg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6742235" y="8511822"/>
            <a:ext cx="1423467"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Adres</a:t>
            </a:r>
          </a:p>
          <a:p>
            <a:pPr>
              <a:lnSpc>
                <a:spcPct val="125000"/>
              </a:lnSpc>
            </a:pPr>
            <a:r>
              <a:rPr lang="nl-NL" sz="1422" dirty="0"/>
              <a:t>Veerallee 68</a:t>
            </a:r>
          </a:p>
          <a:p>
            <a:pPr>
              <a:lnSpc>
                <a:spcPct val="125000"/>
              </a:lnSpc>
            </a:pPr>
            <a:r>
              <a:rPr lang="nl-NL" sz="1422"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8731831" y="8511822"/>
            <a:ext cx="2210542" cy="815938"/>
          </a:xfrm>
          <a:prstGeom prst="rect">
            <a:avLst/>
          </a:prstGeom>
          <a:noFill/>
        </p:spPr>
        <p:txBody>
          <a:bodyPr wrap="none" lIns="0" tIns="25600" rIns="0" bIns="0" rtlCol="0">
            <a:spAutoFit/>
          </a:bodyPr>
          <a:lstStyle/>
          <a:p>
            <a:pPr>
              <a:lnSpc>
                <a:spcPct val="125000"/>
              </a:lnSpc>
            </a:pPr>
            <a:r>
              <a:rPr lang="nl-NL" sz="1422" b="1" dirty="0">
                <a:solidFill>
                  <a:schemeClr val="accent6"/>
                </a:solidFill>
              </a:rPr>
              <a:t>Contact</a:t>
            </a:r>
          </a:p>
          <a:p>
            <a:pPr>
              <a:lnSpc>
                <a:spcPct val="125000"/>
              </a:lnSpc>
            </a:pPr>
            <a:r>
              <a:rPr lang="nl-NL" sz="1422" dirty="0"/>
              <a:t>088 38 38 200</a:t>
            </a:r>
          </a:p>
          <a:p>
            <a:pPr>
              <a:lnSpc>
                <a:spcPct val="125000"/>
              </a:lnSpc>
            </a:pPr>
            <a:r>
              <a:rPr lang="nl-NL" sz="1422" dirty="0">
                <a:solidFill>
                  <a:schemeClr val="tx1"/>
                </a:solidFill>
                <a:hlinkClick r:id="rId4">
                  <a:extLst>
                    <a:ext uri="{A12FA001-AC4F-418D-AE19-62706E023703}">
                      <ahyp:hlinkClr xmlns:ahyp="http://schemas.microsoft.com/office/drawing/2018/hyperlinkcolor" val="tx"/>
                    </a:ext>
                  </a:extLst>
                </a:hlinkClick>
              </a:rPr>
              <a:t>info@ambulancezorg.nl</a:t>
            </a:r>
            <a:r>
              <a:rPr lang="nl-NL" sz="1422"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94604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7340263" cy="8120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601805" y="3867923"/>
            <a:ext cx="9062677" cy="875453"/>
          </a:xfrm>
        </p:spPr>
        <p:txBody>
          <a:bodyPr anchor="b"/>
          <a:lstStyle>
            <a:lvl1pPr algn="l">
              <a:lnSpc>
                <a:spcPct val="100000"/>
              </a:lnSpc>
              <a:defRPr sz="5689">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601805" y="4922047"/>
            <a:ext cx="9062677" cy="371248"/>
          </a:xfrm>
        </p:spPr>
        <p:txBody>
          <a:bodyPr wrap="square">
            <a:spAutoFit/>
          </a:bodyPr>
          <a:lstStyle>
            <a:lvl1pPr marL="0" indent="0" algn="l">
              <a:buNone/>
              <a:defRPr sz="2418" b="1">
                <a:solidFill>
                  <a:schemeClr val="accent3"/>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10920287" y="1769827"/>
            <a:ext cx="6031399" cy="4386581"/>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sz="5120"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sz="5120"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sz="5120"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sz="5120"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sz="5120"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sz="5120"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sz="5120"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sz="5120"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sz="5120"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sz="5120"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sz="5120"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sz="5120"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sz="5120"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sz="5120"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sz="5120"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sz="5120"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652746" y="8454022"/>
            <a:ext cx="4445247" cy="989666"/>
          </a:xfrm>
          <a:prstGeom prst="rect">
            <a:avLst/>
          </a:prstGeom>
        </p:spPr>
      </p:pic>
      <p:sp>
        <p:nvSpPr>
          <p:cNvPr id="5" name="Tijdelijke aanduiding voor afbeelding 12">
            <a:extLst>
              <a:ext uri="{FF2B5EF4-FFF2-40B4-BE49-F238E27FC236}">
                <a16:creationId xmlns:a16="http://schemas.microsoft.com/office/drawing/2014/main" id="{3555E49F-5C73-D5D9-2E82-2B3CEBB6F0FE}"/>
              </a:ext>
            </a:extLst>
          </p:cNvPr>
          <p:cNvSpPr>
            <a:spLocks noGrp="1" noChangeAspect="1"/>
          </p:cNvSpPr>
          <p:nvPr>
            <p:ph type="pic" sz="quarter" idx="27" hasCustomPrompt="1"/>
          </p:nvPr>
        </p:nvSpPr>
        <p:spPr>
          <a:xfrm>
            <a:off x="6792505"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
        <p:nvSpPr>
          <p:cNvPr id="7" name="Tijdelijke aanduiding voor afbeelding 12">
            <a:extLst>
              <a:ext uri="{FF2B5EF4-FFF2-40B4-BE49-F238E27FC236}">
                <a16:creationId xmlns:a16="http://schemas.microsoft.com/office/drawing/2014/main" id="{A6E4C8AE-83E5-3E43-329D-D87EF7360856}"/>
              </a:ext>
            </a:extLst>
          </p:cNvPr>
          <p:cNvSpPr>
            <a:spLocks noGrp="1" noChangeAspect="1"/>
          </p:cNvSpPr>
          <p:nvPr>
            <p:ph type="pic" sz="quarter" idx="28" hasCustomPrompt="1"/>
          </p:nvPr>
        </p:nvSpPr>
        <p:spPr>
          <a:xfrm>
            <a:off x="8572721" y="8439438"/>
            <a:ext cx="1024031" cy="1024000"/>
          </a:xfrm>
          <a:noFill/>
        </p:spPr>
        <p:txBody>
          <a:bodyPr anchor="t" anchorCtr="0"/>
          <a:lstStyle>
            <a:lvl1pPr marL="0" indent="0" algn="ctr">
              <a:buFont typeface="Arial" panose="020B0604020202020204" pitchFamily="34" charset="0"/>
              <a:buNone/>
              <a:defRPr sz="996">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508641070"/>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4B0A6A78-F47C-5979-7481-4CB648E045B0}"/>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7340263" cy="8938058"/>
          </a:xfrm>
          <a:prstGeom prst="rect">
            <a:avLst/>
          </a:prstGeom>
          <a:solidFill>
            <a:srgbClr val="B8DC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120"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601807"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0499" y="9130003"/>
            <a:ext cx="2118762" cy="471710"/>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10932633" y="1775287"/>
            <a:ext cx="6013655" cy="4373641"/>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sz="5120"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sz="5120"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sz="5120"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sz="5120"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sz="5120"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sz="5120"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sz="5120"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sz="5120"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sz="5120"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sz="5120"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sz="5120"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sz="5120"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sz="5120"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sz="5120"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sz="5120"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sz="5120"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sz="5120"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sz="5120"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sz="5120"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sz="5120"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sz="5120"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sz="5120" dirty="0"/>
            </a:p>
          </p:txBody>
        </p:sp>
      </p:gr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601807" y="3014089"/>
            <a:ext cx="9062677" cy="1750906"/>
          </a:xfrm>
        </p:spPr>
        <p:txBody>
          <a:bodyPr anchor="t" anchorCtr="0"/>
          <a:lstStyle>
            <a:lvl1pPr>
              <a:lnSpc>
                <a:spcPct val="100000"/>
              </a:lnSpc>
              <a:defRPr sz="5689"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601807" y="4916638"/>
            <a:ext cx="9062677" cy="371248"/>
          </a:xfrm>
        </p:spPr>
        <p:txBody>
          <a:bodyPr>
            <a:spAutoFit/>
          </a:bodyPr>
          <a:lstStyle>
            <a:lvl1pPr marL="0" indent="0">
              <a:buNone/>
              <a:defRPr sz="2418" b="1">
                <a:solidFill>
                  <a:schemeClr val="accent3"/>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dirty="0"/>
              <a:t>Presentatienaam - invullen via Koptekst en Voettekst</a:t>
            </a:r>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601807" y="2147368"/>
            <a:ext cx="9062677" cy="873539"/>
          </a:xfrm>
        </p:spPr>
        <p:txBody>
          <a:bodyPr anchor="b">
            <a:spAutoFit/>
          </a:bodyPr>
          <a:lstStyle>
            <a:lvl1pPr marL="0" indent="0">
              <a:lnSpc>
                <a:spcPct val="100000"/>
              </a:lnSpc>
              <a:buNone/>
              <a:defRPr sz="5689" b="1">
                <a:solidFill>
                  <a:schemeClr val="bg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Hoofdstuk #</a:t>
            </a:r>
          </a:p>
        </p:txBody>
      </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2525106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841AE4B5-B2CF-E669-B7D3-CF584444F6E6}"/>
              </a:ext>
            </a:extLst>
          </p:cNvPr>
          <p:cNvSpPr>
            <a:spLocks noChangeAspect="1"/>
          </p:cNvSpPr>
          <p:nvPr userDrawn="1"/>
        </p:nvSpPr>
        <p:spPr>
          <a:xfrm>
            <a:off x="1" y="0"/>
            <a:ext cx="12795642" cy="893952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5"/>
          </a:solidFill>
          <a:ln w="6924" cap="flat">
            <a:noFill/>
            <a:prstDash val="solid"/>
            <a:miter/>
          </a:ln>
        </p:spPr>
        <p:txBody>
          <a:bodyPr wrap="square" rtlCol="0" anchor="ctr">
            <a:noAutofit/>
          </a:bodyPr>
          <a:lstStyle/>
          <a:p>
            <a:endParaRPr lang="nl-NL" sz="5120"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4" y="1155551"/>
            <a:ext cx="9011475" cy="551535"/>
          </a:xfrm>
        </p:spPr>
        <p:txBody>
          <a:bodyPr/>
          <a:lstStyle>
            <a:lvl1pPr>
              <a:defRPr>
                <a:solidFill>
                  <a:schemeClr val="accent3"/>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783474" y="2076344"/>
            <a:ext cx="9011475" cy="5821362"/>
          </a:xfrm>
        </p:spPr>
        <p:txBody>
          <a:bodyPr/>
          <a:lstStyle>
            <a:lvl1pPr marL="255126" indent="-255126">
              <a:lnSpc>
                <a:spcPct val="130000"/>
              </a:lnSpc>
              <a:buClr>
                <a:schemeClr val="accent4"/>
              </a:buClr>
              <a:buFont typeface="Arial" panose="020B0604020202020204" pitchFamily="34" charset="0"/>
              <a:buChar char="•"/>
              <a:defRPr sz="2133">
                <a:solidFill>
                  <a:schemeClr val="bg1"/>
                </a:solidFill>
              </a:defRPr>
            </a:lvl1pPr>
            <a:lvl2pPr marL="510250" indent="-259641">
              <a:lnSpc>
                <a:spcPct val="130000"/>
              </a:lnSpc>
              <a:buClrTx/>
              <a:defRPr sz="2133">
                <a:solidFill>
                  <a:schemeClr val="bg1"/>
                </a:solidFill>
              </a:defRPr>
            </a:lvl2pPr>
            <a:lvl3pPr marL="765375" indent="-250610">
              <a:lnSpc>
                <a:spcPct val="130000"/>
              </a:lnSpc>
              <a:defRPr sz="2133">
                <a:solidFill>
                  <a:schemeClr val="bg1"/>
                </a:solidFill>
              </a:defRPr>
            </a:lvl3pPr>
            <a:lvl4pPr marL="1022758" indent="-259641">
              <a:lnSpc>
                <a:spcPct val="130000"/>
              </a:lnSpc>
              <a:defRPr sz="2133">
                <a:solidFill>
                  <a:schemeClr val="bg1"/>
                </a:solidFill>
              </a:defRPr>
            </a:lvl4pPr>
            <a:lvl5pPr marL="1275625" indent="-250610">
              <a:lnSpc>
                <a:spcPct val="130000"/>
              </a:lnSpc>
              <a:defRPr sz="2133">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812825" y="848021"/>
            <a:ext cx="187491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56" y="222070"/>
            <a:ext cx="3715500" cy="8289280"/>
          </a:xfrm>
          <a:prstGeom prst="rect">
            <a:avLst/>
          </a:prstGeom>
        </p:spPr>
      </p:pic>
    </p:spTree>
    <p:extLst>
      <p:ext uri="{BB962C8B-B14F-4D97-AF65-F5344CB8AC3E}">
        <p14:creationId xmlns:p14="http://schemas.microsoft.com/office/powerpoint/2010/main" val="1806846395"/>
      </p:ext>
    </p:extLst>
  </p:cSld>
  <p:clrMapOvr>
    <a:masterClrMapping/>
  </p:clrMapOvr>
  <p:extLst>
    <p:ext uri="{DCECCB84-F9BA-43D5-87BE-67443E8EF086}">
      <p15:sldGuideLst xmlns:p15="http://schemas.microsoft.com/office/powerpoint/2012/main">
        <p15:guide id="1" orient="horz" pos="3498">
          <p15:clr>
            <a:srgbClr val="FBAE40"/>
          </p15:clr>
        </p15:guide>
        <p15:guide id="2" orient="horz" pos="91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2571609"/>
            <a:ext cx="15773316" cy="5940213"/>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5775202"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1694022169"/>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783475" y="1803965"/>
            <a:ext cx="15773316" cy="6707857"/>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6688692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783472" y="1155551"/>
            <a:ext cx="13568414" cy="551535"/>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783472" y="1814942"/>
            <a:ext cx="13568414" cy="393042"/>
          </a:xfrm>
        </p:spPr>
        <p:txBody>
          <a:bodyPr wrap="square" anchor="t" anchorCtr="0">
            <a:spAutoFit/>
          </a:bodyPr>
          <a:lstStyle>
            <a:lvl1pPr marL="0" indent="0">
              <a:buNone/>
              <a:defRPr sz="2560" b="0" spc="-28" baseline="0">
                <a:solidFill>
                  <a:schemeClr val="accent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783473" y="2571609"/>
            <a:ext cx="15773317" cy="5940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5155504" y="628565"/>
            <a:ext cx="1628210" cy="1628160"/>
          </a:xfrm>
          <a:noFill/>
        </p:spPr>
        <p:txBody>
          <a:bodyPr anchor="t" anchorCtr="0"/>
          <a:lstStyle>
            <a:lvl1pPr marL="0" indent="0" algn="ctr">
              <a:buFont typeface="Arial" panose="020B0604020202020204" pitchFamily="34" charset="0"/>
              <a:buNone/>
              <a:defRPr sz="1138">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2384491" y="2571610"/>
            <a:ext cx="2384492" cy="3971143"/>
          </a:xfrm>
          <a:prstGeom prst="rect">
            <a:avLst/>
          </a:prstGeom>
        </p:spPr>
      </p:pic>
    </p:spTree>
    <p:extLst>
      <p:ext uri="{BB962C8B-B14F-4D97-AF65-F5344CB8AC3E}">
        <p14:creationId xmlns:p14="http://schemas.microsoft.com/office/powerpoint/2010/main" val="3991414870"/>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image" Target="../media/image6.sv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image" Target="../media/image5.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theme" Target="../theme/theme5.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image" Target="../media/image6.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image" Target="../media/image5.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heme" Target="../theme/theme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39" y="2015903"/>
            <a:ext cx="14800185"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spAutoFit/>
          </a:bodyPr>
          <a:lstStyle/>
          <a:p>
            <a:pPr lvl="0" algn="l"/>
            <a:r>
              <a:t>Titeltekst</a:t>
            </a:r>
          </a:p>
        </p:txBody>
      </p:sp>
      <p:sp>
        <p:nvSpPr>
          <p:cNvPr id="3" name="Shape 3"/>
          <p:cNvSpPr>
            <a:spLocks noGrp="1"/>
          </p:cNvSpPr>
          <p:nvPr>
            <p:ph type="body" idx="1"/>
          </p:nvPr>
        </p:nvSpPr>
        <p:spPr>
          <a:xfrm>
            <a:off x="1270039" y="3184525"/>
            <a:ext cx="14800185" cy="500496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241631" y="9062154"/>
            <a:ext cx="500138"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dirty="0"/>
          </a:p>
        </p:txBody>
      </p:sp>
      <p:pic>
        <p:nvPicPr>
          <p:cNvPr id="5" name="Afbeelding 16">
            <a:extLst>
              <a:ext uri="{FF2B5EF4-FFF2-40B4-BE49-F238E27FC236}">
                <a16:creationId xmlns:a16="http://schemas.microsoft.com/office/drawing/2014/main" id="{45DCD05D-B16C-08D3-6F48-694745B868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0084" y="610873"/>
            <a:ext cx="2520000" cy="56094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64" r:id="rId4"/>
    <p:sldLayoutId id="2147483663" r:id="rId5"/>
    <p:sldLayoutId id="2147483666" r:id="rId6"/>
    <p:sldLayoutId id="2147483665" r:id="rId7"/>
    <p:sldLayoutId id="2147483667" r:id="rId8"/>
    <p:sldLayoutId id="2147483661" r:id="rId9"/>
    <p:sldLayoutId id="2147483668" r:id="rId10"/>
    <p:sldLayoutId id="2147483669" r:id="rId11"/>
  </p:sldLayoutIdLst>
  <p:transition spd="med"/>
  <p:hf sldNum="0" hdr="0"/>
  <p:txStyles>
    <p:titleStyle>
      <a:lvl1pPr marL="0" marR="0" indent="0" algn="ctr" defTabSz="584200" rtl="0" eaLnBrk="1" latinLnBrk="0" hangingPunct="1">
        <a:lnSpc>
          <a:spcPct val="100000"/>
        </a:lnSpc>
        <a:spcBef>
          <a:spcPts val="0"/>
        </a:spcBef>
        <a:spcAft>
          <a:spcPts val="0"/>
        </a:spcAft>
        <a:buClrTx/>
        <a:buSzTx/>
        <a:buFontTx/>
        <a:buNone/>
        <a:tabLst/>
        <a:defRPr sz="3200" b="0" i="0" u="none" strike="noStrike" cap="none" spc="0" baseline="0">
          <a:ln>
            <a:noFill/>
          </a:ln>
          <a:solidFill>
            <a:srgbClr val="4E5469"/>
          </a:solidFill>
          <a:uFillTx/>
          <a:latin typeface="Verdana Vet" charset="0"/>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2006" userDrawn="1">
          <p15:clr>
            <a:srgbClr val="F26B43"/>
          </p15:clr>
        </p15:guide>
        <p15:guide id="3" pos="800" userDrawn="1">
          <p15:clr>
            <a:srgbClr val="F26B43"/>
          </p15:clr>
        </p15:guide>
        <p15:guide id="4" pos="101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13525405" y="9203775"/>
            <a:ext cx="2560078" cy="262636"/>
          </a:xfrm>
          <a:prstGeom prst="rect">
            <a:avLst/>
          </a:prstGeom>
        </p:spPr>
        <p:txBody>
          <a:bodyPr vert="horz" wrap="square" lIns="0" tIns="0" rIns="0" bIns="0" rtlCol="0" anchor="ctr">
            <a:spAutoFit/>
          </a:bodyPr>
          <a:lstStyle>
            <a:lvl1pPr algn="r">
              <a:defRPr sz="1707">
                <a:solidFill>
                  <a:schemeClr val="accent6"/>
                </a:solidFill>
              </a:defRPr>
            </a:lvl1pPr>
          </a:lstStyle>
          <a:p>
            <a:fld id="{EE542284-88A8-4795-A683-FCC0A16C05A6}"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3820276" y="9203775"/>
            <a:ext cx="7680235" cy="262636"/>
          </a:xfrm>
          <a:prstGeom prst="rect">
            <a:avLst/>
          </a:prstGeom>
        </p:spPr>
        <p:txBody>
          <a:bodyPr vert="horz" lIns="0" tIns="0" rIns="0" bIns="0" rtlCol="0" anchor="ctr">
            <a:spAutoFit/>
          </a:bodyPr>
          <a:lstStyle>
            <a:lvl1pPr algn="l">
              <a:defRPr sz="1707">
                <a:solidFill>
                  <a:schemeClr val="accent6"/>
                </a:solidFill>
              </a:defRPr>
            </a:lvl1p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6601606" y="9203775"/>
            <a:ext cx="581372" cy="262636"/>
          </a:xfrm>
          <a:prstGeom prst="rect">
            <a:avLst/>
          </a:prstGeom>
        </p:spPr>
        <p:txBody>
          <a:bodyPr vert="horz" wrap="none" lIns="0" tIns="0" rIns="0" bIns="0" rtlCol="0" anchor="ctr">
            <a:spAutoFit/>
          </a:bodyPr>
          <a:lstStyle>
            <a:lvl1pPr algn="r">
              <a:defRPr sz="1707"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783473" y="1155551"/>
            <a:ext cx="15773317" cy="55153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783475" y="2571609"/>
            <a:ext cx="15773316" cy="594021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812825"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29">
            <a:extLst>
              <a:ext uri="{96DAC541-7B7A-43D3-8B79-37D633B846F1}">
                <asvg:svgBlip xmlns:asvg="http://schemas.microsoft.com/office/drawing/2016/SVG/main" r:embed="rId30"/>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39798803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p:hf sldNum="0" hdr="0"/>
  <p:txStyles>
    <p:titleStyle>
      <a:lvl1pPr algn="l" defTabSz="1300460" rtl="0" eaLnBrk="1" latinLnBrk="0" hangingPunct="1">
        <a:lnSpc>
          <a:spcPct val="90000"/>
        </a:lnSpc>
        <a:spcBef>
          <a:spcPct val="0"/>
        </a:spcBef>
        <a:buNone/>
        <a:defRPr sz="3982" b="1" kern="1200">
          <a:solidFill>
            <a:schemeClr val="accent3"/>
          </a:solidFill>
          <a:latin typeface="+mj-lt"/>
          <a:ea typeface="+mj-ea"/>
          <a:cs typeface="+mj-cs"/>
        </a:defRPr>
      </a:lvl1pPr>
    </p:titleStyle>
    <p:bodyStyle>
      <a:lvl1pPr marL="0" indent="0" algn="l" defTabSz="1300460" rtl="0" eaLnBrk="1" latinLnBrk="0" hangingPunct="1">
        <a:lnSpc>
          <a:spcPct val="110000"/>
        </a:lnSpc>
        <a:spcBef>
          <a:spcPts val="0"/>
        </a:spcBef>
        <a:buFont typeface="Arial" panose="020B0604020202020204" pitchFamily="34" charset="0"/>
        <a:buNone/>
        <a:defRPr sz="1849" kern="1200">
          <a:solidFill>
            <a:schemeClr val="tx2"/>
          </a:solidFill>
          <a:latin typeface="+mn-lt"/>
          <a:ea typeface="+mn-ea"/>
          <a:cs typeface="+mn-cs"/>
        </a:defRPr>
      </a:lvl1pPr>
      <a:lvl2pPr marL="259641" indent="-259641" algn="l" defTabSz="1300460" rtl="0" eaLnBrk="1" latinLnBrk="0" hangingPunct="1">
        <a:lnSpc>
          <a:spcPct val="110000"/>
        </a:lnSpc>
        <a:spcBef>
          <a:spcPts val="0"/>
        </a:spcBef>
        <a:buClr>
          <a:schemeClr val="accent4"/>
        </a:buClr>
        <a:buFont typeface="Arial" panose="020B0604020202020204" pitchFamily="34" charset="0"/>
        <a:buChar char="•"/>
        <a:defRPr sz="1849" kern="1200">
          <a:solidFill>
            <a:schemeClr val="tx2"/>
          </a:solidFill>
          <a:latin typeface="+mn-lt"/>
          <a:ea typeface="+mn-ea"/>
          <a:cs typeface="+mn-cs"/>
        </a:defRPr>
      </a:lvl2pPr>
      <a:lvl3pPr marL="51025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3pPr>
      <a:lvl4pPr marL="769891" indent="-259641" algn="l" defTabSz="1300460" rtl="0" eaLnBrk="1" latinLnBrk="0" hangingPunct="1">
        <a:lnSpc>
          <a:spcPct val="110000"/>
        </a:lnSpc>
        <a:spcBef>
          <a:spcPts val="0"/>
        </a:spcBef>
        <a:buFont typeface="Arial" panose="020B0604020202020204" pitchFamily="34" charset="0"/>
        <a:buChar char="•"/>
        <a:tabLst/>
        <a:defRPr sz="1849" kern="1200">
          <a:solidFill>
            <a:schemeClr val="tx2"/>
          </a:solidFill>
          <a:latin typeface="+mn-lt"/>
          <a:ea typeface="+mn-ea"/>
          <a:cs typeface="+mn-cs"/>
        </a:defRPr>
      </a:lvl4pPr>
      <a:lvl5pPr marL="102050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NL"/>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3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13525405" y="9203775"/>
            <a:ext cx="2560078" cy="262636"/>
          </a:xfrm>
          <a:prstGeom prst="rect">
            <a:avLst/>
          </a:prstGeom>
        </p:spPr>
        <p:txBody>
          <a:bodyPr vert="horz" wrap="square" lIns="0" tIns="0" rIns="0" bIns="0" rtlCol="0" anchor="ctr">
            <a:spAutoFit/>
          </a:bodyPr>
          <a:lstStyle>
            <a:lvl1pPr algn="r">
              <a:defRPr sz="1707">
                <a:solidFill>
                  <a:schemeClr val="accent6"/>
                </a:solidFill>
              </a:defRPr>
            </a:lvl1pPr>
          </a:lstStyle>
          <a:p>
            <a:fld id="{F6AACE57-CEC6-40D8-B6F6-673DC0F8B894}"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3820276" y="9203775"/>
            <a:ext cx="7680235" cy="262636"/>
          </a:xfrm>
          <a:prstGeom prst="rect">
            <a:avLst/>
          </a:prstGeom>
        </p:spPr>
        <p:txBody>
          <a:bodyPr vert="horz" lIns="0" tIns="0" rIns="0" bIns="0" rtlCol="0" anchor="ctr">
            <a:spAutoFit/>
          </a:bodyPr>
          <a:lstStyle>
            <a:lvl1pPr algn="l">
              <a:defRPr sz="1707">
                <a:solidFill>
                  <a:schemeClr val="accent6"/>
                </a:solidFill>
              </a:defRPr>
            </a:lvl1p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6601606" y="9203775"/>
            <a:ext cx="581372" cy="262636"/>
          </a:xfrm>
          <a:prstGeom prst="rect">
            <a:avLst/>
          </a:prstGeom>
        </p:spPr>
        <p:txBody>
          <a:bodyPr vert="horz" wrap="none" lIns="0" tIns="0" rIns="0" bIns="0" rtlCol="0" anchor="ctr">
            <a:spAutoFit/>
          </a:bodyPr>
          <a:lstStyle>
            <a:lvl1pPr algn="r">
              <a:defRPr sz="1707"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783473" y="1155551"/>
            <a:ext cx="15773317" cy="55153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783475" y="2571609"/>
            <a:ext cx="15773316" cy="594021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812825"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30">
            <a:extLst>
              <a:ext uri="{96DAC541-7B7A-43D3-8B79-37D633B846F1}">
                <asvg:svgBlip xmlns:asvg="http://schemas.microsoft.com/office/drawing/2016/SVG/main" r:embed="rId31"/>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19645846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hf sldNum="0" hdr="0"/>
  <p:txStyles>
    <p:titleStyle>
      <a:lvl1pPr algn="l" defTabSz="1300460" rtl="0" eaLnBrk="1" latinLnBrk="0" hangingPunct="1">
        <a:lnSpc>
          <a:spcPct val="90000"/>
        </a:lnSpc>
        <a:spcBef>
          <a:spcPct val="0"/>
        </a:spcBef>
        <a:buNone/>
        <a:defRPr sz="3982" b="1" kern="1200">
          <a:solidFill>
            <a:schemeClr val="accent3"/>
          </a:solidFill>
          <a:latin typeface="+mj-lt"/>
          <a:ea typeface="+mj-ea"/>
          <a:cs typeface="+mj-cs"/>
        </a:defRPr>
      </a:lvl1pPr>
    </p:titleStyle>
    <p:bodyStyle>
      <a:lvl1pPr marL="0" indent="0" algn="l" defTabSz="1300460" rtl="0" eaLnBrk="1" latinLnBrk="0" hangingPunct="1">
        <a:lnSpc>
          <a:spcPct val="110000"/>
        </a:lnSpc>
        <a:spcBef>
          <a:spcPts val="0"/>
        </a:spcBef>
        <a:buFont typeface="Arial" panose="020B0604020202020204" pitchFamily="34" charset="0"/>
        <a:buNone/>
        <a:defRPr sz="1849" kern="1200">
          <a:solidFill>
            <a:schemeClr val="tx2"/>
          </a:solidFill>
          <a:latin typeface="+mn-lt"/>
          <a:ea typeface="+mn-ea"/>
          <a:cs typeface="+mn-cs"/>
        </a:defRPr>
      </a:lvl1pPr>
      <a:lvl2pPr marL="259641" indent="-259641" algn="l" defTabSz="1300460" rtl="0" eaLnBrk="1" latinLnBrk="0" hangingPunct="1">
        <a:lnSpc>
          <a:spcPct val="110000"/>
        </a:lnSpc>
        <a:spcBef>
          <a:spcPts val="0"/>
        </a:spcBef>
        <a:buClr>
          <a:schemeClr val="accent4"/>
        </a:buClr>
        <a:buFont typeface="Arial" panose="020B0604020202020204" pitchFamily="34" charset="0"/>
        <a:buChar char="•"/>
        <a:defRPr sz="1849" kern="1200">
          <a:solidFill>
            <a:schemeClr val="tx2"/>
          </a:solidFill>
          <a:latin typeface="+mn-lt"/>
          <a:ea typeface="+mn-ea"/>
          <a:cs typeface="+mn-cs"/>
        </a:defRPr>
      </a:lvl2pPr>
      <a:lvl3pPr marL="51025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3pPr>
      <a:lvl4pPr marL="769891" indent="-259641" algn="l" defTabSz="1300460" rtl="0" eaLnBrk="1" latinLnBrk="0" hangingPunct="1">
        <a:lnSpc>
          <a:spcPct val="110000"/>
        </a:lnSpc>
        <a:spcBef>
          <a:spcPts val="0"/>
        </a:spcBef>
        <a:buFont typeface="Arial" panose="020B0604020202020204" pitchFamily="34" charset="0"/>
        <a:buChar char="•"/>
        <a:tabLst/>
        <a:defRPr sz="1849" kern="1200">
          <a:solidFill>
            <a:schemeClr val="tx2"/>
          </a:solidFill>
          <a:latin typeface="+mn-lt"/>
          <a:ea typeface="+mn-ea"/>
          <a:cs typeface="+mn-cs"/>
        </a:defRPr>
      </a:lvl4pPr>
      <a:lvl5pPr marL="102050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NL"/>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13525405" y="9203775"/>
            <a:ext cx="2560078" cy="262636"/>
          </a:xfrm>
          <a:prstGeom prst="rect">
            <a:avLst/>
          </a:prstGeom>
        </p:spPr>
        <p:txBody>
          <a:bodyPr vert="horz" wrap="square" lIns="0" tIns="0" rIns="0" bIns="0" rtlCol="0" anchor="ctr">
            <a:spAutoFit/>
          </a:bodyPr>
          <a:lstStyle>
            <a:lvl1pPr algn="r">
              <a:defRPr sz="1707">
                <a:solidFill>
                  <a:schemeClr val="accent6"/>
                </a:solidFill>
              </a:defRPr>
            </a:lvl1pPr>
          </a:lstStyle>
          <a:p>
            <a:fld id="{BA14AC59-C18C-4F49-9DC4-366331E05372}"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3820276" y="9203775"/>
            <a:ext cx="7680235" cy="262636"/>
          </a:xfrm>
          <a:prstGeom prst="rect">
            <a:avLst/>
          </a:prstGeom>
        </p:spPr>
        <p:txBody>
          <a:bodyPr vert="horz" lIns="0" tIns="0" rIns="0" bIns="0" rtlCol="0" anchor="ctr">
            <a:spAutoFit/>
          </a:bodyPr>
          <a:lstStyle>
            <a:lvl1pPr algn="l">
              <a:defRPr sz="1707">
                <a:solidFill>
                  <a:schemeClr val="accent6"/>
                </a:solidFill>
              </a:defRPr>
            </a:lvl1p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6601606" y="9203775"/>
            <a:ext cx="581372" cy="262636"/>
          </a:xfrm>
          <a:prstGeom prst="rect">
            <a:avLst/>
          </a:prstGeom>
        </p:spPr>
        <p:txBody>
          <a:bodyPr vert="horz" wrap="none" lIns="0" tIns="0" rIns="0" bIns="0" rtlCol="0" anchor="ctr">
            <a:spAutoFit/>
          </a:bodyPr>
          <a:lstStyle>
            <a:lvl1pPr algn="r">
              <a:defRPr sz="1707"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783473" y="1155551"/>
            <a:ext cx="15773317" cy="55153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783475" y="2571609"/>
            <a:ext cx="15773316" cy="594021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812825"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29">
            <a:extLst>
              <a:ext uri="{96DAC541-7B7A-43D3-8B79-37D633B846F1}">
                <asvg:svgBlip xmlns:asvg="http://schemas.microsoft.com/office/drawing/2016/SVG/main" r:embed="rId30"/>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8116076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Lst>
  <p:hf sldNum="0" hdr="0"/>
  <p:txStyles>
    <p:titleStyle>
      <a:lvl1pPr algn="l" defTabSz="1300460" rtl="0" eaLnBrk="1" latinLnBrk="0" hangingPunct="1">
        <a:lnSpc>
          <a:spcPct val="90000"/>
        </a:lnSpc>
        <a:spcBef>
          <a:spcPct val="0"/>
        </a:spcBef>
        <a:buNone/>
        <a:defRPr sz="3982" b="1" kern="1200">
          <a:solidFill>
            <a:schemeClr val="accent3"/>
          </a:solidFill>
          <a:latin typeface="+mj-lt"/>
          <a:ea typeface="+mj-ea"/>
          <a:cs typeface="+mj-cs"/>
        </a:defRPr>
      </a:lvl1pPr>
    </p:titleStyle>
    <p:bodyStyle>
      <a:lvl1pPr marL="0" indent="0" algn="l" defTabSz="1300460" rtl="0" eaLnBrk="1" latinLnBrk="0" hangingPunct="1">
        <a:lnSpc>
          <a:spcPct val="110000"/>
        </a:lnSpc>
        <a:spcBef>
          <a:spcPts val="0"/>
        </a:spcBef>
        <a:buFont typeface="Arial" panose="020B0604020202020204" pitchFamily="34" charset="0"/>
        <a:buNone/>
        <a:defRPr sz="1849" kern="1200">
          <a:solidFill>
            <a:schemeClr val="tx2"/>
          </a:solidFill>
          <a:latin typeface="+mn-lt"/>
          <a:ea typeface="+mn-ea"/>
          <a:cs typeface="+mn-cs"/>
        </a:defRPr>
      </a:lvl1pPr>
      <a:lvl2pPr marL="259641" indent="-259641" algn="l" defTabSz="1300460" rtl="0" eaLnBrk="1" latinLnBrk="0" hangingPunct="1">
        <a:lnSpc>
          <a:spcPct val="110000"/>
        </a:lnSpc>
        <a:spcBef>
          <a:spcPts val="0"/>
        </a:spcBef>
        <a:buClr>
          <a:schemeClr val="accent4"/>
        </a:buClr>
        <a:buFont typeface="Arial" panose="020B0604020202020204" pitchFamily="34" charset="0"/>
        <a:buChar char="•"/>
        <a:defRPr sz="1849" kern="1200">
          <a:solidFill>
            <a:schemeClr val="tx2"/>
          </a:solidFill>
          <a:latin typeface="+mn-lt"/>
          <a:ea typeface="+mn-ea"/>
          <a:cs typeface="+mn-cs"/>
        </a:defRPr>
      </a:lvl2pPr>
      <a:lvl3pPr marL="51025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3pPr>
      <a:lvl4pPr marL="769891" indent="-259641" algn="l" defTabSz="1300460" rtl="0" eaLnBrk="1" latinLnBrk="0" hangingPunct="1">
        <a:lnSpc>
          <a:spcPct val="110000"/>
        </a:lnSpc>
        <a:spcBef>
          <a:spcPts val="0"/>
        </a:spcBef>
        <a:buFont typeface="Arial" panose="020B0604020202020204" pitchFamily="34" charset="0"/>
        <a:buChar char="•"/>
        <a:tabLst/>
        <a:defRPr sz="1849" kern="1200">
          <a:solidFill>
            <a:schemeClr val="tx2"/>
          </a:solidFill>
          <a:latin typeface="+mn-lt"/>
          <a:ea typeface="+mn-ea"/>
          <a:cs typeface="+mn-cs"/>
        </a:defRPr>
      </a:lvl4pPr>
      <a:lvl5pPr marL="102050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NL"/>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3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13525405" y="9203775"/>
            <a:ext cx="2560078" cy="262636"/>
          </a:xfrm>
          <a:prstGeom prst="rect">
            <a:avLst/>
          </a:prstGeom>
        </p:spPr>
        <p:txBody>
          <a:bodyPr vert="horz" wrap="square" lIns="0" tIns="0" rIns="0" bIns="0" rtlCol="0" anchor="ctr">
            <a:spAutoFit/>
          </a:bodyPr>
          <a:lstStyle>
            <a:lvl1pPr algn="r">
              <a:defRPr sz="1707">
                <a:solidFill>
                  <a:schemeClr val="accent6"/>
                </a:solidFill>
              </a:defRPr>
            </a:lvl1pPr>
          </a:lstStyle>
          <a:p>
            <a:r>
              <a:rPr lang="nl-NL" dirty="0"/>
              <a:t>19-07-2023</a:t>
            </a:r>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3820276" y="9203775"/>
            <a:ext cx="7680235" cy="262636"/>
          </a:xfrm>
          <a:prstGeom prst="rect">
            <a:avLst/>
          </a:prstGeom>
        </p:spPr>
        <p:txBody>
          <a:bodyPr vert="horz" lIns="0" tIns="0" rIns="0" bIns="0" rtlCol="0" anchor="ctr">
            <a:spAutoFit/>
          </a:bodyPr>
          <a:lstStyle>
            <a:lvl1pPr algn="l">
              <a:defRPr sz="1707">
                <a:solidFill>
                  <a:schemeClr val="accent6"/>
                </a:solidFill>
              </a:defRPr>
            </a:lvl1p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6601606" y="9203775"/>
            <a:ext cx="581372" cy="262636"/>
          </a:xfrm>
          <a:prstGeom prst="rect">
            <a:avLst/>
          </a:prstGeom>
        </p:spPr>
        <p:txBody>
          <a:bodyPr vert="horz" wrap="none" lIns="0" tIns="0" rIns="0" bIns="0" rtlCol="0" anchor="ctr">
            <a:spAutoFit/>
          </a:bodyPr>
          <a:lstStyle>
            <a:lvl1pPr algn="r">
              <a:defRPr sz="1707"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783473" y="1155551"/>
            <a:ext cx="15773317" cy="55153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783475" y="2571609"/>
            <a:ext cx="15773316" cy="594021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812825"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29">
            <a:extLst>
              <a:ext uri="{96DAC541-7B7A-43D3-8B79-37D633B846F1}">
                <asvg:svgBlip xmlns:asvg="http://schemas.microsoft.com/office/drawing/2016/SVG/main" r:embed="rId30"/>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28273698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Lst>
  <p:hf hdr="0"/>
  <p:txStyles>
    <p:titleStyle>
      <a:lvl1pPr algn="l" defTabSz="1300460" rtl="0" eaLnBrk="1" latinLnBrk="0" hangingPunct="1">
        <a:lnSpc>
          <a:spcPct val="90000"/>
        </a:lnSpc>
        <a:spcBef>
          <a:spcPct val="0"/>
        </a:spcBef>
        <a:buNone/>
        <a:defRPr sz="3982" b="1" kern="1200">
          <a:solidFill>
            <a:schemeClr val="accent3"/>
          </a:solidFill>
          <a:latin typeface="+mj-lt"/>
          <a:ea typeface="+mj-ea"/>
          <a:cs typeface="+mj-cs"/>
        </a:defRPr>
      </a:lvl1pPr>
    </p:titleStyle>
    <p:bodyStyle>
      <a:lvl1pPr marL="0" indent="0" algn="l" defTabSz="1300460" rtl="0" eaLnBrk="1" latinLnBrk="0" hangingPunct="1">
        <a:lnSpc>
          <a:spcPct val="110000"/>
        </a:lnSpc>
        <a:spcBef>
          <a:spcPts val="0"/>
        </a:spcBef>
        <a:buFont typeface="Arial" panose="020B0604020202020204" pitchFamily="34" charset="0"/>
        <a:buNone/>
        <a:defRPr sz="1849" kern="1200">
          <a:solidFill>
            <a:schemeClr val="tx2"/>
          </a:solidFill>
          <a:latin typeface="+mn-lt"/>
          <a:ea typeface="+mn-ea"/>
          <a:cs typeface="+mn-cs"/>
        </a:defRPr>
      </a:lvl1pPr>
      <a:lvl2pPr marL="259641" indent="-259641" algn="l" defTabSz="1300460" rtl="0" eaLnBrk="1" latinLnBrk="0" hangingPunct="1">
        <a:lnSpc>
          <a:spcPct val="110000"/>
        </a:lnSpc>
        <a:spcBef>
          <a:spcPts val="0"/>
        </a:spcBef>
        <a:buClr>
          <a:schemeClr val="accent4"/>
        </a:buClr>
        <a:buFont typeface="Arial" panose="020B0604020202020204" pitchFamily="34" charset="0"/>
        <a:buChar char="•"/>
        <a:defRPr sz="1849" kern="1200">
          <a:solidFill>
            <a:schemeClr val="tx2"/>
          </a:solidFill>
          <a:latin typeface="+mn-lt"/>
          <a:ea typeface="+mn-ea"/>
          <a:cs typeface="+mn-cs"/>
        </a:defRPr>
      </a:lvl2pPr>
      <a:lvl3pPr marL="51025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3pPr>
      <a:lvl4pPr marL="769891" indent="-259641" algn="l" defTabSz="1300460" rtl="0" eaLnBrk="1" latinLnBrk="0" hangingPunct="1">
        <a:lnSpc>
          <a:spcPct val="110000"/>
        </a:lnSpc>
        <a:spcBef>
          <a:spcPts val="0"/>
        </a:spcBef>
        <a:buFont typeface="Arial" panose="020B0604020202020204" pitchFamily="34" charset="0"/>
        <a:buChar char="•"/>
        <a:tabLst/>
        <a:defRPr sz="1849" kern="1200">
          <a:solidFill>
            <a:schemeClr val="tx2"/>
          </a:solidFill>
          <a:latin typeface="+mn-lt"/>
          <a:ea typeface="+mn-ea"/>
          <a:cs typeface="+mn-cs"/>
        </a:defRPr>
      </a:lvl4pPr>
      <a:lvl5pPr marL="102050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NL"/>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33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5928658" y="8939864"/>
            <a:ext cx="1411606" cy="813737"/>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sz="5120"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13525405" y="9203775"/>
            <a:ext cx="2560078" cy="262636"/>
          </a:xfrm>
          <a:prstGeom prst="rect">
            <a:avLst/>
          </a:prstGeom>
        </p:spPr>
        <p:txBody>
          <a:bodyPr vert="horz" wrap="square" lIns="0" tIns="0" rIns="0" bIns="0" rtlCol="0" anchor="ctr">
            <a:spAutoFit/>
          </a:bodyPr>
          <a:lstStyle>
            <a:lvl1pPr algn="r">
              <a:defRPr sz="1707">
                <a:solidFill>
                  <a:schemeClr val="accent6"/>
                </a:solidFill>
              </a:defRPr>
            </a:lvl1pPr>
          </a:lstStyle>
          <a:p>
            <a:fld id="{AD300D83-F742-420B-B79C-B0B2304DC728}"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3820276" y="9203775"/>
            <a:ext cx="7680235" cy="262636"/>
          </a:xfrm>
          <a:prstGeom prst="rect">
            <a:avLst/>
          </a:prstGeom>
        </p:spPr>
        <p:txBody>
          <a:bodyPr vert="horz" lIns="0" tIns="0" rIns="0" bIns="0" rtlCol="0" anchor="ctr">
            <a:spAutoFit/>
          </a:bodyPr>
          <a:lstStyle>
            <a:lvl1pPr algn="l">
              <a:defRPr sz="1707">
                <a:solidFill>
                  <a:schemeClr val="accent6"/>
                </a:solidFill>
              </a:defRPr>
            </a:lvl1p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6601606" y="9203775"/>
            <a:ext cx="581372" cy="262636"/>
          </a:xfrm>
          <a:prstGeom prst="rect">
            <a:avLst/>
          </a:prstGeom>
        </p:spPr>
        <p:txBody>
          <a:bodyPr vert="horz" wrap="none" lIns="0" tIns="0" rIns="0" bIns="0" rtlCol="0" anchor="ctr">
            <a:spAutoFit/>
          </a:bodyPr>
          <a:lstStyle>
            <a:lvl1pPr algn="r">
              <a:defRPr sz="1707"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783473" y="1155551"/>
            <a:ext cx="15773317" cy="55153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783475" y="2571609"/>
            <a:ext cx="15773316" cy="594021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812825" y="848021"/>
            <a:ext cx="1874916"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8939164"/>
            <a:ext cx="1734026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29">
            <a:extLst>
              <a:ext uri="{96DAC541-7B7A-43D3-8B79-37D633B846F1}">
                <asvg:svgBlip xmlns:asvg="http://schemas.microsoft.com/office/drawing/2016/SVG/main" r:embed="rId30"/>
              </a:ext>
            </a:extLst>
          </a:blip>
          <a:stretch>
            <a:fillRect/>
          </a:stretch>
        </p:blipFill>
        <p:spPr>
          <a:xfrm>
            <a:off x="200499" y="9130003"/>
            <a:ext cx="2118762" cy="471710"/>
          </a:xfrm>
          <a:prstGeom prst="rect">
            <a:avLst/>
          </a:prstGeom>
        </p:spPr>
      </p:pic>
    </p:spTree>
    <p:extLst>
      <p:ext uri="{BB962C8B-B14F-4D97-AF65-F5344CB8AC3E}">
        <p14:creationId xmlns:p14="http://schemas.microsoft.com/office/powerpoint/2010/main" val="271301255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Lst>
  <p:hf hdr="0"/>
  <p:txStyles>
    <p:titleStyle>
      <a:lvl1pPr algn="l" defTabSz="1300460" rtl="0" eaLnBrk="1" latinLnBrk="0" hangingPunct="1">
        <a:lnSpc>
          <a:spcPct val="90000"/>
        </a:lnSpc>
        <a:spcBef>
          <a:spcPct val="0"/>
        </a:spcBef>
        <a:buNone/>
        <a:defRPr sz="3982" b="1" kern="1200">
          <a:solidFill>
            <a:schemeClr val="accent3"/>
          </a:solidFill>
          <a:latin typeface="+mj-lt"/>
          <a:ea typeface="+mj-ea"/>
          <a:cs typeface="+mj-cs"/>
        </a:defRPr>
      </a:lvl1pPr>
    </p:titleStyle>
    <p:bodyStyle>
      <a:lvl1pPr marL="0" indent="0" algn="l" defTabSz="1300460" rtl="0" eaLnBrk="1" latinLnBrk="0" hangingPunct="1">
        <a:lnSpc>
          <a:spcPct val="110000"/>
        </a:lnSpc>
        <a:spcBef>
          <a:spcPts val="0"/>
        </a:spcBef>
        <a:buFont typeface="Arial" panose="020B0604020202020204" pitchFamily="34" charset="0"/>
        <a:buNone/>
        <a:defRPr sz="1849" kern="1200">
          <a:solidFill>
            <a:schemeClr val="tx2"/>
          </a:solidFill>
          <a:latin typeface="+mn-lt"/>
          <a:ea typeface="+mn-ea"/>
          <a:cs typeface="+mn-cs"/>
        </a:defRPr>
      </a:lvl1pPr>
      <a:lvl2pPr marL="259641" indent="-259641" algn="l" defTabSz="1300460" rtl="0" eaLnBrk="1" latinLnBrk="0" hangingPunct="1">
        <a:lnSpc>
          <a:spcPct val="110000"/>
        </a:lnSpc>
        <a:spcBef>
          <a:spcPts val="0"/>
        </a:spcBef>
        <a:buClr>
          <a:schemeClr val="accent4"/>
        </a:buClr>
        <a:buFont typeface="Arial" panose="020B0604020202020204" pitchFamily="34" charset="0"/>
        <a:buChar char="•"/>
        <a:defRPr sz="1849" kern="1200">
          <a:solidFill>
            <a:schemeClr val="tx2"/>
          </a:solidFill>
          <a:latin typeface="+mn-lt"/>
          <a:ea typeface="+mn-ea"/>
          <a:cs typeface="+mn-cs"/>
        </a:defRPr>
      </a:lvl2pPr>
      <a:lvl3pPr marL="51025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3pPr>
      <a:lvl4pPr marL="769891" indent="-259641" algn="l" defTabSz="1300460" rtl="0" eaLnBrk="1" latinLnBrk="0" hangingPunct="1">
        <a:lnSpc>
          <a:spcPct val="110000"/>
        </a:lnSpc>
        <a:spcBef>
          <a:spcPts val="0"/>
        </a:spcBef>
        <a:buFont typeface="Arial" panose="020B0604020202020204" pitchFamily="34" charset="0"/>
        <a:buChar char="•"/>
        <a:tabLst/>
        <a:defRPr sz="1849" kern="1200">
          <a:solidFill>
            <a:schemeClr val="tx2"/>
          </a:solidFill>
          <a:latin typeface="+mn-lt"/>
          <a:ea typeface="+mn-ea"/>
          <a:cs typeface="+mn-cs"/>
        </a:defRPr>
      </a:lvl4pPr>
      <a:lvl5pPr marL="1020500" indent="-250610" algn="l" defTabSz="1300460" rtl="0" eaLnBrk="1" latinLnBrk="0" hangingPunct="1">
        <a:lnSpc>
          <a:spcPct val="110000"/>
        </a:lnSpc>
        <a:spcBef>
          <a:spcPts val="0"/>
        </a:spcBef>
        <a:buFont typeface="Arial" panose="020B0604020202020204" pitchFamily="34" charset="0"/>
        <a:buChar char="•"/>
        <a:defRPr sz="1849" kern="1200">
          <a:solidFill>
            <a:schemeClr val="tx2"/>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NL"/>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aWTOjRQgU_8"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4.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6DwMqolNx4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ZBM_l89TJXE"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A0EBF2F-B4EC-BF37-51EA-B68595193DCD}"/>
              </a:ext>
            </a:extLst>
          </p:cNvPr>
          <p:cNvSpPr>
            <a:spLocks noGrp="1"/>
          </p:cNvSpPr>
          <p:nvPr>
            <p:ph type="ctrTitle"/>
          </p:nvPr>
        </p:nvSpPr>
        <p:spPr>
          <a:xfrm>
            <a:off x="1601805" y="1976721"/>
            <a:ext cx="9062677" cy="2766655"/>
          </a:xfrm>
        </p:spPr>
        <p:txBody>
          <a:bodyPr/>
          <a:lstStyle/>
          <a:p>
            <a:r>
              <a:rPr lang="nl-NL" sz="6600" dirty="0"/>
              <a:t>Zorgcoördinatie  </a:t>
            </a:r>
            <a:br>
              <a:rPr lang="nl-NL" sz="6600" dirty="0"/>
            </a:br>
            <a:br>
              <a:rPr lang="nl-NL" dirty="0"/>
            </a:br>
            <a:endParaRPr lang="nl-NL" dirty="0"/>
          </a:p>
        </p:txBody>
      </p:sp>
      <p:sp>
        <p:nvSpPr>
          <p:cNvPr id="7" name="Ondertitel 6">
            <a:extLst>
              <a:ext uri="{FF2B5EF4-FFF2-40B4-BE49-F238E27FC236}">
                <a16:creationId xmlns:a16="http://schemas.microsoft.com/office/drawing/2014/main" id="{39F30074-12DB-38DD-9688-2D09FA57B634}"/>
              </a:ext>
            </a:extLst>
          </p:cNvPr>
          <p:cNvSpPr>
            <a:spLocks noGrp="1"/>
          </p:cNvSpPr>
          <p:nvPr>
            <p:ph type="subTitle" idx="1"/>
          </p:nvPr>
        </p:nvSpPr>
        <p:spPr>
          <a:xfrm>
            <a:off x="1601805" y="4922047"/>
            <a:ext cx="9062677" cy="1599092"/>
          </a:xfrm>
        </p:spPr>
        <p:txBody>
          <a:bodyPr/>
          <a:lstStyle/>
          <a:p>
            <a:r>
              <a:rPr lang="nl-NL" b="0" dirty="0"/>
              <a:t>Rilana Wessel</a:t>
            </a:r>
          </a:p>
          <a:p>
            <a:r>
              <a:rPr lang="nl-NL" b="0" dirty="0"/>
              <a:t>Programmamanager </a:t>
            </a:r>
          </a:p>
          <a:p>
            <a:r>
              <a:rPr lang="nl-NL" dirty="0"/>
              <a:t>Ambulancezorg Nederland</a:t>
            </a:r>
          </a:p>
          <a:p>
            <a:endParaRPr lang="nl-NL" dirty="0"/>
          </a:p>
        </p:txBody>
      </p:sp>
      <p:sp>
        <p:nvSpPr>
          <p:cNvPr id="8" name="Tijdelijke aanduiding voor afbeelding 7">
            <a:extLst>
              <a:ext uri="{FF2B5EF4-FFF2-40B4-BE49-F238E27FC236}">
                <a16:creationId xmlns:a16="http://schemas.microsoft.com/office/drawing/2014/main" id="{222E6990-01D7-9FD0-3315-17587DE8F607}"/>
              </a:ext>
            </a:extLst>
          </p:cNvPr>
          <p:cNvSpPr>
            <a:spLocks noGrp="1"/>
          </p:cNvSpPr>
          <p:nvPr>
            <p:ph type="pic" sz="quarter" idx="27"/>
          </p:nvPr>
        </p:nvSpPr>
        <p:spPr/>
        <p:txBody>
          <a:bodyPr/>
          <a:lstStyle/>
          <a:p>
            <a:endParaRPr lang="nl-NL" dirty="0"/>
          </a:p>
        </p:txBody>
      </p:sp>
      <p:sp>
        <p:nvSpPr>
          <p:cNvPr id="9" name="Tijdelijke aanduiding voor afbeelding 8">
            <a:extLst>
              <a:ext uri="{FF2B5EF4-FFF2-40B4-BE49-F238E27FC236}">
                <a16:creationId xmlns:a16="http://schemas.microsoft.com/office/drawing/2014/main" id="{363C94D0-B3B5-9776-CB7B-E5B68757D504}"/>
              </a:ext>
            </a:extLst>
          </p:cNvPr>
          <p:cNvSpPr>
            <a:spLocks noGrp="1"/>
          </p:cNvSpPr>
          <p:nvPr>
            <p:ph type="pic" sz="quarter" idx="28"/>
          </p:nvPr>
        </p:nvSpPr>
        <p:spPr/>
        <p:txBody>
          <a:bodyPr/>
          <a:lstStyle/>
          <a:p>
            <a:endParaRPr lang="nl-NL" dirty="0"/>
          </a:p>
        </p:txBody>
      </p:sp>
    </p:spTree>
    <p:extLst>
      <p:ext uri="{BB962C8B-B14F-4D97-AF65-F5344CB8AC3E}">
        <p14:creationId xmlns:p14="http://schemas.microsoft.com/office/powerpoint/2010/main" val="347717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Rechte verbindingslijn 132">
            <a:extLst>
              <a:ext uri="{FF2B5EF4-FFF2-40B4-BE49-F238E27FC236}">
                <a16:creationId xmlns:a16="http://schemas.microsoft.com/office/drawing/2014/main" id="{FD55C05E-FD95-4886-DB0A-5A987C894A9D}"/>
              </a:ext>
            </a:extLst>
          </p:cNvPr>
          <p:cNvCxnSpPr>
            <a:cxnSpLocks/>
          </p:cNvCxnSpPr>
          <p:nvPr/>
        </p:nvCxnSpPr>
        <p:spPr>
          <a:xfrm flipV="1">
            <a:off x="1815384" y="3617878"/>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5BB911A3-3A91-A665-E1B1-E1C5975F8F36}"/>
              </a:ext>
            </a:extLst>
          </p:cNvPr>
          <p:cNvCxnSpPr>
            <a:cxnSpLocks/>
          </p:cNvCxnSpPr>
          <p:nvPr/>
        </p:nvCxnSpPr>
        <p:spPr>
          <a:xfrm flipV="1">
            <a:off x="8079448" y="3617878"/>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30B2145A-4CF7-6512-0F3C-58130565F1BF}"/>
              </a:ext>
            </a:extLst>
          </p:cNvPr>
          <p:cNvCxnSpPr>
            <a:cxnSpLocks/>
          </p:cNvCxnSpPr>
          <p:nvPr/>
        </p:nvCxnSpPr>
        <p:spPr>
          <a:xfrm flipV="1">
            <a:off x="11211480" y="3617878"/>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16C3E894-EA7F-C573-DBDD-896BBEF716EE}"/>
              </a:ext>
            </a:extLst>
          </p:cNvPr>
          <p:cNvCxnSpPr>
            <a:cxnSpLocks/>
          </p:cNvCxnSpPr>
          <p:nvPr/>
        </p:nvCxnSpPr>
        <p:spPr>
          <a:xfrm flipV="1">
            <a:off x="3381400" y="5676971"/>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C4E5408B-9224-7CDB-8A02-BD1959D2036B}"/>
              </a:ext>
            </a:extLst>
          </p:cNvPr>
          <p:cNvCxnSpPr>
            <a:cxnSpLocks/>
          </p:cNvCxnSpPr>
          <p:nvPr/>
        </p:nvCxnSpPr>
        <p:spPr>
          <a:xfrm flipV="1">
            <a:off x="6513432" y="5676971"/>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87" name="Rechte verbindingslijn 186">
            <a:extLst>
              <a:ext uri="{FF2B5EF4-FFF2-40B4-BE49-F238E27FC236}">
                <a16:creationId xmlns:a16="http://schemas.microsoft.com/office/drawing/2014/main" id="{754D962E-7541-976F-A96B-C8D76287001A}"/>
              </a:ext>
            </a:extLst>
          </p:cNvPr>
          <p:cNvCxnSpPr>
            <a:cxnSpLocks/>
          </p:cNvCxnSpPr>
          <p:nvPr/>
        </p:nvCxnSpPr>
        <p:spPr>
          <a:xfrm flipV="1">
            <a:off x="9645464" y="5676971"/>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87B54CF6-31CE-972C-00D5-946053B72D30}"/>
              </a:ext>
            </a:extLst>
          </p:cNvPr>
          <p:cNvCxnSpPr>
            <a:cxnSpLocks/>
          </p:cNvCxnSpPr>
          <p:nvPr/>
        </p:nvCxnSpPr>
        <p:spPr>
          <a:xfrm flipV="1">
            <a:off x="12777500" y="5676971"/>
            <a:ext cx="8090" cy="1172459"/>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 name="Tijdelijke aanduiding voor datum 9">
            <a:extLst>
              <a:ext uri="{FF2B5EF4-FFF2-40B4-BE49-F238E27FC236}">
                <a16:creationId xmlns:a16="http://schemas.microsoft.com/office/drawing/2014/main" id="{DC811AB6-4D81-2039-1415-83B20015F41D}"/>
              </a:ext>
            </a:extLst>
          </p:cNvPr>
          <p:cNvSpPr>
            <a:spLocks noGrp="1"/>
          </p:cNvSpPr>
          <p:nvPr>
            <p:ph type="dt" sz="half" idx="10"/>
          </p:nvPr>
        </p:nvSpPr>
        <p:spPr/>
        <p:txBody>
          <a:bodyPr/>
          <a:lstStyle/>
          <a:p>
            <a:pPr defTabSz="1300460" hangingPunct="1"/>
            <a:fld id="{FA9BDE8B-1DE1-400E-AE97-6040A27EC8E6}"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2" name="Titel 1">
            <a:extLst>
              <a:ext uri="{FF2B5EF4-FFF2-40B4-BE49-F238E27FC236}">
                <a16:creationId xmlns:a16="http://schemas.microsoft.com/office/drawing/2014/main" id="{720B361E-CC32-613C-E615-012EB67D5DB1}"/>
              </a:ext>
            </a:extLst>
          </p:cNvPr>
          <p:cNvSpPr>
            <a:spLocks noGrp="1"/>
          </p:cNvSpPr>
          <p:nvPr>
            <p:ph type="title"/>
          </p:nvPr>
        </p:nvSpPr>
        <p:spPr/>
        <p:txBody>
          <a:bodyPr/>
          <a:lstStyle/>
          <a:p>
            <a:r>
              <a:rPr lang="nl-NL" dirty="0"/>
              <a:t>Tijdlijn</a:t>
            </a:r>
          </a:p>
        </p:txBody>
      </p:sp>
      <p:sp>
        <p:nvSpPr>
          <p:cNvPr id="13" name="Tijdelijke aanduiding voor tekst 12">
            <a:extLst>
              <a:ext uri="{FF2B5EF4-FFF2-40B4-BE49-F238E27FC236}">
                <a16:creationId xmlns:a16="http://schemas.microsoft.com/office/drawing/2014/main" id="{E9837A21-1FE7-D84A-F172-F636805C971F}"/>
              </a:ext>
            </a:extLst>
          </p:cNvPr>
          <p:cNvSpPr>
            <a:spLocks noGrp="1"/>
          </p:cNvSpPr>
          <p:nvPr>
            <p:ph type="body" idx="13"/>
          </p:nvPr>
        </p:nvSpPr>
        <p:spPr/>
        <p:txBody>
          <a:bodyPr/>
          <a:lstStyle/>
          <a:p>
            <a:r>
              <a:rPr lang="nl-NL" dirty="0"/>
              <a:t>Zorgcoördinatie </a:t>
            </a:r>
          </a:p>
        </p:txBody>
      </p:sp>
      <p:grpSp>
        <p:nvGrpSpPr>
          <p:cNvPr id="179" name="Groep 178">
            <a:extLst>
              <a:ext uri="{FF2B5EF4-FFF2-40B4-BE49-F238E27FC236}">
                <a16:creationId xmlns:a16="http://schemas.microsoft.com/office/drawing/2014/main" id="{15AC3D13-927E-24E6-51DC-3E13B4925583}"/>
              </a:ext>
            </a:extLst>
          </p:cNvPr>
          <p:cNvGrpSpPr/>
          <p:nvPr/>
        </p:nvGrpSpPr>
        <p:grpSpPr>
          <a:xfrm>
            <a:off x="9321955" y="4790336"/>
            <a:ext cx="664181" cy="948363"/>
            <a:chOff x="6727034" y="3368205"/>
            <a:chExt cx="467002" cy="666818"/>
          </a:xfrm>
        </p:grpSpPr>
        <p:sp>
          <p:nvSpPr>
            <p:cNvPr id="84" name="Vrije vorm: vorm 83">
              <a:extLst>
                <a:ext uri="{FF2B5EF4-FFF2-40B4-BE49-F238E27FC236}">
                  <a16:creationId xmlns:a16="http://schemas.microsoft.com/office/drawing/2014/main" id="{C4010925-5BC0-AB0D-3A1A-0D04DCF179CF}"/>
                </a:ext>
              </a:extLst>
            </p:cNvPr>
            <p:cNvSpPr/>
            <p:nvPr/>
          </p:nvSpPr>
          <p:spPr>
            <a:xfrm>
              <a:off x="6727034" y="3368205"/>
              <a:ext cx="467002" cy="666818"/>
            </a:xfrm>
            <a:custGeom>
              <a:avLst/>
              <a:gdLst>
                <a:gd name="connsiteX0" fmla="*/ 233533 w 467002"/>
                <a:gd name="connsiteY0" fmla="*/ 0 h 666818"/>
                <a:gd name="connsiteX1" fmla="*/ 0 w 467002"/>
                <a:gd name="connsiteY1" fmla="*/ 233469 h 666818"/>
                <a:gd name="connsiteX2" fmla="*/ 128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8"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85" name="Vrije vorm: vorm 84">
              <a:extLst>
                <a:ext uri="{FF2B5EF4-FFF2-40B4-BE49-F238E27FC236}">
                  <a16:creationId xmlns:a16="http://schemas.microsoft.com/office/drawing/2014/main" id="{18CBEB1A-4559-D428-6499-31ACAE61B091}"/>
                </a:ext>
              </a:extLst>
            </p:cNvPr>
            <p:cNvSpPr/>
            <p:nvPr/>
          </p:nvSpPr>
          <p:spPr>
            <a:xfrm>
              <a:off x="6795169" y="3436276"/>
              <a:ext cx="330796" cy="330796"/>
            </a:xfrm>
            <a:custGeom>
              <a:avLst/>
              <a:gdLst>
                <a:gd name="connsiteX0" fmla="*/ 165398 w 330796"/>
                <a:gd name="connsiteY0" fmla="*/ 0 h 330796"/>
                <a:gd name="connsiteX1" fmla="*/ 330797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7" y="74190"/>
                    <a:pt x="330797" y="165398"/>
                  </a:cubicBezTo>
                  <a:cubicBezTo>
                    <a:pt x="330797"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2023</a:t>
              </a:r>
            </a:p>
          </p:txBody>
        </p:sp>
      </p:grpSp>
      <p:grpSp>
        <p:nvGrpSpPr>
          <p:cNvPr id="180" name="Groep 179">
            <a:extLst>
              <a:ext uri="{FF2B5EF4-FFF2-40B4-BE49-F238E27FC236}">
                <a16:creationId xmlns:a16="http://schemas.microsoft.com/office/drawing/2014/main" id="{4A9ACB5C-F628-7337-4C21-64F9FCBEDD40}"/>
              </a:ext>
            </a:extLst>
          </p:cNvPr>
          <p:cNvGrpSpPr/>
          <p:nvPr/>
        </p:nvGrpSpPr>
        <p:grpSpPr>
          <a:xfrm>
            <a:off x="7755032" y="4790336"/>
            <a:ext cx="664181" cy="948363"/>
            <a:chOff x="5625291" y="3368205"/>
            <a:chExt cx="467002" cy="666818"/>
          </a:xfrm>
        </p:grpSpPr>
        <p:sp>
          <p:nvSpPr>
            <p:cNvPr id="79" name="Vrije vorm: vorm 78">
              <a:extLst>
                <a:ext uri="{FF2B5EF4-FFF2-40B4-BE49-F238E27FC236}">
                  <a16:creationId xmlns:a16="http://schemas.microsoft.com/office/drawing/2014/main" id="{6C61A0C5-323B-538A-1651-CC3284FACE7B}"/>
                </a:ext>
              </a:extLst>
            </p:cNvPr>
            <p:cNvSpPr/>
            <p:nvPr/>
          </p:nvSpPr>
          <p:spPr>
            <a:xfrm>
              <a:off x="5625291" y="3368205"/>
              <a:ext cx="467002" cy="666818"/>
            </a:xfrm>
            <a:custGeom>
              <a:avLst/>
              <a:gdLst>
                <a:gd name="connsiteX0" fmla="*/ 233533 w 467002"/>
                <a:gd name="connsiteY0" fmla="*/ 0 h 666818"/>
                <a:gd name="connsiteX1" fmla="*/ 0 w 467002"/>
                <a:gd name="connsiteY1" fmla="*/ 233469 h 666818"/>
                <a:gd name="connsiteX2" fmla="*/ 128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2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8"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2"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80" name="Vrije vorm: vorm 79">
              <a:extLst>
                <a:ext uri="{FF2B5EF4-FFF2-40B4-BE49-F238E27FC236}">
                  <a16:creationId xmlns:a16="http://schemas.microsoft.com/office/drawing/2014/main" id="{080334C0-7E97-8882-9897-C7E56251A0BA}"/>
                </a:ext>
              </a:extLst>
            </p:cNvPr>
            <p:cNvSpPr/>
            <p:nvPr/>
          </p:nvSpPr>
          <p:spPr>
            <a:xfrm>
              <a:off x="5693426"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2022</a:t>
              </a:r>
            </a:p>
          </p:txBody>
        </p:sp>
      </p:grpSp>
      <p:grpSp>
        <p:nvGrpSpPr>
          <p:cNvPr id="178" name="Groep 177">
            <a:extLst>
              <a:ext uri="{FF2B5EF4-FFF2-40B4-BE49-F238E27FC236}">
                <a16:creationId xmlns:a16="http://schemas.microsoft.com/office/drawing/2014/main" id="{D2E646A9-F286-6D28-88C5-C421305AD402}"/>
              </a:ext>
            </a:extLst>
          </p:cNvPr>
          <p:cNvGrpSpPr/>
          <p:nvPr/>
        </p:nvGrpSpPr>
        <p:grpSpPr>
          <a:xfrm>
            <a:off x="10888879" y="4790336"/>
            <a:ext cx="664181" cy="948363"/>
            <a:chOff x="7828777" y="3368205"/>
            <a:chExt cx="467002" cy="666818"/>
          </a:xfrm>
        </p:grpSpPr>
        <p:sp>
          <p:nvSpPr>
            <p:cNvPr id="89" name="Vrije vorm: vorm 88">
              <a:extLst>
                <a:ext uri="{FF2B5EF4-FFF2-40B4-BE49-F238E27FC236}">
                  <a16:creationId xmlns:a16="http://schemas.microsoft.com/office/drawing/2014/main" id="{8080427A-1CB0-1B7F-CBE1-F2ABC51CB550}"/>
                </a:ext>
              </a:extLst>
            </p:cNvPr>
            <p:cNvSpPr/>
            <p:nvPr/>
          </p:nvSpPr>
          <p:spPr>
            <a:xfrm>
              <a:off x="7828777" y="3368205"/>
              <a:ext cx="467002" cy="666818"/>
            </a:xfrm>
            <a:custGeom>
              <a:avLst/>
              <a:gdLst>
                <a:gd name="connsiteX0" fmla="*/ 233533 w 467002"/>
                <a:gd name="connsiteY0" fmla="*/ 0 h 666818"/>
                <a:gd name="connsiteX1" fmla="*/ 0 w 467002"/>
                <a:gd name="connsiteY1" fmla="*/ 233469 h 666818"/>
                <a:gd name="connsiteX2" fmla="*/ 128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8"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90" name="Vrije vorm: vorm 89">
              <a:extLst>
                <a:ext uri="{FF2B5EF4-FFF2-40B4-BE49-F238E27FC236}">
                  <a16:creationId xmlns:a16="http://schemas.microsoft.com/office/drawing/2014/main" id="{813C2954-C1D0-18F8-259F-3AD5179D09BA}"/>
                </a:ext>
              </a:extLst>
            </p:cNvPr>
            <p:cNvSpPr/>
            <p:nvPr/>
          </p:nvSpPr>
          <p:spPr>
            <a:xfrm>
              <a:off x="7896912"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2024</a:t>
              </a:r>
            </a:p>
          </p:txBody>
        </p:sp>
      </p:grpSp>
      <p:grpSp>
        <p:nvGrpSpPr>
          <p:cNvPr id="184" name="Groep 183">
            <a:extLst>
              <a:ext uri="{FF2B5EF4-FFF2-40B4-BE49-F238E27FC236}">
                <a16:creationId xmlns:a16="http://schemas.microsoft.com/office/drawing/2014/main" id="{D90128C4-6726-6CC1-347E-09BE4F39A6BD}"/>
              </a:ext>
            </a:extLst>
          </p:cNvPr>
          <p:cNvGrpSpPr/>
          <p:nvPr/>
        </p:nvGrpSpPr>
        <p:grpSpPr>
          <a:xfrm>
            <a:off x="1487338" y="4790336"/>
            <a:ext cx="664181" cy="948363"/>
            <a:chOff x="1218319" y="3368205"/>
            <a:chExt cx="467002" cy="666818"/>
          </a:xfrm>
        </p:grpSpPr>
        <p:sp>
          <p:nvSpPr>
            <p:cNvPr id="64" name="Vrije vorm: vorm 63">
              <a:extLst>
                <a:ext uri="{FF2B5EF4-FFF2-40B4-BE49-F238E27FC236}">
                  <a16:creationId xmlns:a16="http://schemas.microsoft.com/office/drawing/2014/main" id="{EF443BDE-3C28-C0CB-8417-1210F7EB55E3}"/>
                </a:ext>
              </a:extLst>
            </p:cNvPr>
            <p:cNvSpPr/>
            <p:nvPr/>
          </p:nvSpPr>
          <p:spPr>
            <a:xfrm>
              <a:off x="1218319" y="3368205"/>
              <a:ext cx="467002" cy="666818"/>
            </a:xfrm>
            <a:custGeom>
              <a:avLst/>
              <a:gdLst>
                <a:gd name="connsiteX0" fmla="*/ 233533 w 467002"/>
                <a:gd name="connsiteY0" fmla="*/ 0 h 666818"/>
                <a:gd name="connsiteX1" fmla="*/ 0 w 467002"/>
                <a:gd name="connsiteY1" fmla="*/ 233469 h 666818"/>
                <a:gd name="connsiteX2" fmla="*/ 127 w 467002"/>
                <a:gd name="connsiteY2" fmla="*/ 240799 h 666818"/>
                <a:gd name="connsiteX3" fmla="*/ 26323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7" y="240799"/>
                  </a:cubicBezTo>
                  <a:cubicBezTo>
                    <a:pt x="1275" y="277639"/>
                    <a:pt x="13130" y="319132"/>
                    <a:pt x="26323"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65" name="Vrije vorm: vorm 64">
              <a:extLst>
                <a:ext uri="{FF2B5EF4-FFF2-40B4-BE49-F238E27FC236}">
                  <a16:creationId xmlns:a16="http://schemas.microsoft.com/office/drawing/2014/main" id="{F56EE129-6337-3F2D-B562-B448DD34B164}"/>
                </a:ext>
              </a:extLst>
            </p:cNvPr>
            <p:cNvSpPr/>
            <p:nvPr/>
          </p:nvSpPr>
          <p:spPr>
            <a:xfrm>
              <a:off x="1286454"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wrap="none" lIns="0" tIns="0" rIns="0" bIns="0" rtlCol="0" anchor="ctr"/>
            <a:lstStyle/>
            <a:p>
              <a:pPr defTabSz="1300460" hangingPunct="1"/>
              <a:r>
                <a:rPr lang="nl-NL" sz="1280" b="1" kern="1200" dirty="0">
                  <a:solidFill>
                    <a:srgbClr val="12439A"/>
                  </a:solidFill>
                  <a:latin typeface="Verdana"/>
                </a:rPr>
                <a:t>2018</a:t>
              </a:r>
            </a:p>
          </p:txBody>
        </p:sp>
      </p:grpSp>
      <p:grpSp>
        <p:nvGrpSpPr>
          <p:cNvPr id="182" name="Groep 181">
            <a:extLst>
              <a:ext uri="{FF2B5EF4-FFF2-40B4-BE49-F238E27FC236}">
                <a16:creationId xmlns:a16="http://schemas.microsoft.com/office/drawing/2014/main" id="{C49A4C84-758A-66D0-1B80-05ABB5297D8C}"/>
              </a:ext>
            </a:extLst>
          </p:cNvPr>
          <p:cNvGrpSpPr/>
          <p:nvPr/>
        </p:nvGrpSpPr>
        <p:grpSpPr>
          <a:xfrm>
            <a:off x="4621185" y="4790336"/>
            <a:ext cx="664181" cy="948363"/>
            <a:chOff x="3421805" y="3368205"/>
            <a:chExt cx="467002" cy="666818"/>
          </a:xfrm>
        </p:grpSpPr>
        <p:sp>
          <p:nvSpPr>
            <p:cNvPr id="69" name="Vrije vorm: vorm 68">
              <a:extLst>
                <a:ext uri="{FF2B5EF4-FFF2-40B4-BE49-F238E27FC236}">
                  <a16:creationId xmlns:a16="http://schemas.microsoft.com/office/drawing/2014/main" id="{AF0CA74F-E6AE-860E-740F-39297195014F}"/>
                </a:ext>
              </a:extLst>
            </p:cNvPr>
            <p:cNvSpPr/>
            <p:nvPr/>
          </p:nvSpPr>
          <p:spPr>
            <a:xfrm>
              <a:off x="3421805" y="3368205"/>
              <a:ext cx="467002" cy="666818"/>
            </a:xfrm>
            <a:custGeom>
              <a:avLst/>
              <a:gdLst>
                <a:gd name="connsiteX0" fmla="*/ 233533 w 467002"/>
                <a:gd name="connsiteY0" fmla="*/ 0 h 666818"/>
                <a:gd name="connsiteX1" fmla="*/ 0 w 467002"/>
                <a:gd name="connsiteY1" fmla="*/ 233469 h 666818"/>
                <a:gd name="connsiteX2" fmla="*/ 127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7"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70" name="Vrije vorm: vorm 69">
              <a:extLst>
                <a:ext uri="{FF2B5EF4-FFF2-40B4-BE49-F238E27FC236}">
                  <a16:creationId xmlns:a16="http://schemas.microsoft.com/office/drawing/2014/main" id="{279EFCE3-FCC3-194B-592B-23C14D9D10A0}"/>
                </a:ext>
              </a:extLst>
            </p:cNvPr>
            <p:cNvSpPr/>
            <p:nvPr/>
          </p:nvSpPr>
          <p:spPr>
            <a:xfrm>
              <a:off x="3489940"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2020</a:t>
              </a:r>
            </a:p>
          </p:txBody>
        </p:sp>
      </p:grpSp>
      <p:grpSp>
        <p:nvGrpSpPr>
          <p:cNvPr id="181" name="Groep 180">
            <a:extLst>
              <a:ext uri="{FF2B5EF4-FFF2-40B4-BE49-F238E27FC236}">
                <a16:creationId xmlns:a16="http://schemas.microsoft.com/office/drawing/2014/main" id="{DCF15668-3A54-5005-4DCB-15AD7E2F7BB6}"/>
              </a:ext>
            </a:extLst>
          </p:cNvPr>
          <p:cNvGrpSpPr/>
          <p:nvPr/>
        </p:nvGrpSpPr>
        <p:grpSpPr>
          <a:xfrm>
            <a:off x="6188108" y="4790336"/>
            <a:ext cx="664181" cy="948363"/>
            <a:chOff x="4523548" y="3368205"/>
            <a:chExt cx="467002" cy="666818"/>
          </a:xfrm>
        </p:grpSpPr>
        <p:sp>
          <p:nvSpPr>
            <p:cNvPr id="74" name="Vrije vorm: vorm 73">
              <a:extLst>
                <a:ext uri="{FF2B5EF4-FFF2-40B4-BE49-F238E27FC236}">
                  <a16:creationId xmlns:a16="http://schemas.microsoft.com/office/drawing/2014/main" id="{C0DDE9A0-7582-36AF-9DAF-768706C4ABFD}"/>
                </a:ext>
              </a:extLst>
            </p:cNvPr>
            <p:cNvSpPr/>
            <p:nvPr/>
          </p:nvSpPr>
          <p:spPr>
            <a:xfrm>
              <a:off x="4523548" y="3368205"/>
              <a:ext cx="467002" cy="666818"/>
            </a:xfrm>
            <a:custGeom>
              <a:avLst/>
              <a:gdLst>
                <a:gd name="connsiteX0" fmla="*/ 233533 w 467002"/>
                <a:gd name="connsiteY0" fmla="*/ 0 h 666818"/>
                <a:gd name="connsiteX1" fmla="*/ 0 w 467002"/>
                <a:gd name="connsiteY1" fmla="*/ 233469 h 666818"/>
                <a:gd name="connsiteX2" fmla="*/ 128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2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8"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2"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75" name="Vrije vorm: vorm 74">
              <a:extLst>
                <a:ext uri="{FF2B5EF4-FFF2-40B4-BE49-F238E27FC236}">
                  <a16:creationId xmlns:a16="http://schemas.microsoft.com/office/drawing/2014/main" id="{4D8AF1FF-D425-1A48-EC0C-A78CDE061F86}"/>
                </a:ext>
              </a:extLst>
            </p:cNvPr>
            <p:cNvSpPr/>
            <p:nvPr/>
          </p:nvSpPr>
          <p:spPr>
            <a:xfrm>
              <a:off x="4591683"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2021</a:t>
              </a:r>
            </a:p>
          </p:txBody>
        </p:sp>
      </p:grpSp>
      <p:grpSp>
        <p:nvGrpSpPr>
          <p:cNvPr id="177" name="Groep 176">
            <a:extLst>
              <a:ext uri="{FF2B5EF4-FFF2-40B4-BE49-F238E27FC236}">
                <a16:creationId xmlns:a16="http://schemas.microsoft.com/office/drawing/2014/main" id="{26E12C8B-4068-92E1-FB5C-83BB7D4184CC}"/>
              </a:ext>
            </a:extLst>
          </p:cNvPr>
          <p:cNvGrpSpPr/>
          <p:nvPr/>
        </p:nvGrpSpPr>
        <p:grpSpPr>
          <a:xfrm>
            <a:off x="12455803" y="4790336"/>
            <a:ext cx="664181" cy="948363"/>
            <a:chOff x="8930521" y="3368205"/>
            <a:chExt cx="467002" cy="666818"/>
          </a:xfrm>
        </p:grpSpPr>
        <p:sp>
          <p:nvSpPr>
            <p:cNvPr id="94" name="Vrije vorm: vorm 93">
              <a:extLst>
                <a:ext uri="{FF2B5EF4-FFF2-40B4-BE49-F238E27FC236}">
                  <a16:creationId xmlns:a16="http://schemas.microsoft.com/office/drawing/2014/main" id="{52795213-9A43-C645-ABD0-7DCEFB62E16F}"/>
                </a:ext>
              </a:extLst>
            </p:cNvPr>
            <p:cNvSpPr/>
            <p:nvPr/>
          </p:nvSpPr>
          <p:spPr>
            <a:xfrm>
              <a:off x="8930521" y="3368205"/>
              <a:ext cx="467002" cy="666818"/>
            </a:xfrm>
            <a:custGeom>
              <a:avLst/>
              <a:gdLst>
                <a:gd name="connsiteX0" fmla="*/ 233533 w 467002"/>
                <a:gd name="connsiteY0" fmla="*/ 0 h 666818"/>
                <a:gd name="connsiteX1" fmla="*/ 0 w 467002"/>
                <a:gd name="connsiteY1" fmla="*/ 233469 h 666818"/>
                <a:gd name="connsiteX2" fmla="*/ 128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8"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95" name="Vrije vorm: vorm 94">
              <a:extLst>
                <a:ext uri="{FF2B5EF4-FFF2-40B4-BE49-F238E27FC236}">
                  <a16:creationId xmlns:a16="http://schemas.microsoft.com/office/drawing/2014/main" id="{1F1A672A-6AFD-3FF9-73A2-08308AC73F61}"/>
                </a:ext>
              </a:extLst>
            </p:cNvPr>
            <p:cNvSpPr/>
            <p:nvPr/>
          </p:nvSpPr>
          <p:spPr>
            <a:xfrm>
              <a:off x="8998657"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2025</a:t>
              </a:r>
            </a:p>
          </p:txBody>
        </p:sp>
      </p:grpSp>
      <p:grpSp>
        <p:nvGrpSpPr>
          <p:cNvPr id="183" name="Groep 182">
            <a:extLst>
              <a:ext uri="{FF2B5EF4-FFF2-40B4-BE49-F238E27FC236}">
                <a16:creationId xmlns:a16="http://schemas.microsoft.com/office/drawing/2014/main" id="{AE03296E-3FD0-A6C1-3187-F19F38B69D36}"/>
              </a:ext>
            </a:extLst>
          </p:cNvPr>
          <p:cNvGrpSpPr/>
          <p:nvPr/>
        </p:nvGrpSpPr>
        <p:grpSpPr>
          <a:xfrm>
            <a:off x="3054262" y="4790336"/>
            <a:ext cx="664181" cy="948363"/>
            <a:chOff x="2320062" y="3368205"/>
            <a:chExt cx="467002" cy="666818"/>
          </a:xfrm>
        </p:grpSpPr>
        <p:sp>
          <p:nvSpPr>
            <p:cNvPr id="112" name="Vrije vorm: vorm 111">
              <a:extLst>
                <a:ext uri="{FF2B5EF4-FFF2-40B4-BE49-F238E27FC236}">
                  <a16:creationId xmlns:a16="http://schemas.microsoft.com/office/drawing/2014/main" id="{07292579-7883-9484-D5FA-F74010D55E2A}"/>
                </a:ext>
              </a:extLst>
            </p:cNvPr>
            <p:cNvSpPr/>
            <p:nvPr/>
          </p:nvSpPr>
          <p:spPr>
            <a:xfrm>
              <a:off x="2320062" y="3368205"/>
              <a:ext cx="467002" cy="666818"/>
            </a:xfrm>
            <a:custGeom>
              <a:avLst/>
              <a:gdLst>
                <a:gd name="connsiteX0" fmla="*/ 233533 w 467002"/>
                <a:gd name="connsiteY0" fmla="*/ 0 h 666818"/>
                <a:gd name="connsiteX1" fmla="*/ 0 w 467002"/>
                <a:gd name="connsiteY1" fmla="*/ 233469 h 666818"/>
                <a:gd name="connsiteX2" fmla="*/ 127 w 467002"/>
                <a:gd name="connsiteY2" fmla="*/ 240799 h 666818"/>
                <a:gd name="connsiteX3" fmla="*/ 26324 w 467002"/>
                <a:gd name="connsiteY3" fmla="*/ 349471 h 666818"/>
                <a:gd name="connsiteX4" fmla="*/ 233469 w 467002"/>
                <a:gd name="connsiteY4" fmla="*/ 666819 h 666818"/>
                <a:gd name="connsiteX5" fmla="*/ 440552 w 467002"/>
                <a:gd name="connsiteY5" fmla="*/ 349471 h 666818"/>
                <a:gd name="connsiteX6" fmla="*/ 466811 w 467002"/>
                <a:gd name="connsiteY6" fmla="*/ 240799 h 666818"/>
                <a:gd name="connsiteX7" fmla="*/ 467003 w 467002"/>
                <a:gd name="connsiteY7" fmla="*/ 233469 h 666818"/>
                <a:gd name="connsiteX8" fmla="*/ 233469 w 467002"/>
                <a:gd name="connsiteY8" fmla="*/ 0 h 6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02" h="666818">
                  <a:moveTo>
                    <a:pt x="233533" y="0"/>
                  </a:moveTo>
                  <a:cubicBezTo>
                    <a:pt x="104529" y="0"/>
                    <a:pt x="0" y="104529"/>
                    <a:pt x="0" y="233469"/>
                  </a:cubicBezTo>
                  <a:cubicBezTo>
                    <a:pt x="0" y="235828"/>
                    <a:pt x="0" y="238313"/>
                    <a:pt x="127" y="240799"/>
                  </a:cubicBezTo>
                  <a:cubicBezTo>
                    <a:pt x="1275" y="277639"/>
                    <a:pt x="13130" y="319132"/>
                    <a:pt x="26324" y="349471"/>
                  </a:cubicBezTo>
                  <a:cubicBezTo>
                    <a:pt x="95670" y="508623"/>
                    <a:pt x="233469" y="666819"/>
                    <a:pt x="233469" y="666819"/>
                  </a:cubicBezTo>
                  <a:cubicBezTo>
                    <a:pt x="233469" y="666819"/>
                    <a:pt x="371269" y="508623"/>
                    <a:pt x="440552" y="349471"/>
                  </a:cubicBezTo>
                  <a:cubicBezTo>
                    <a:pt x="453809" y="319132"/>
                    <a:pt x="465664" y="277639"/>
                    <a:pt x="466811" y="240799"/>
                  </a:cubicBezTo>
                  <a:cubicBezTo>
                    <a:pt x="466875" y="238313"/>
                    <a:pt x="467003" y="235892"/>
                    <a:pt x="467003" y="233469"/>
                  </a:cubicBezTo>
                  <a:cubicBezTo>
                    <a:pt x="467003" y="104465"/>
                    <a:pt x="362474" y="0"/>
                    <a:pt x="233469" y="0"/>
                  </a:cubicBezTo>
                  <a:close/>
                </a:path>
              </a:pathLst>
            </a:custGeom>
            <a:solidFill>
              <a:schemeClr val="accent4"/>
            </a:solidFill>
            <a:ln w="6372" cap="flat">
              <a:solidFill>
                <a:srgbClr val="FFFFFF"/>
              </a:solid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113" name="Vrije vorm: vorm 112">
              <a:extLst>
                <a:ext uri="{FF2B5EF4-FFF2-40B4-BE49-F238E27FC236}">
                  <a16:creationId xmlns:a16="http://schemas.microsoft.com/office/drawing/2014/main" id="{3F455BFC-F41C-0B4A-95B6-B29447A03893}"/>
                </a:ext>
              </a:extLst>
            </p:cNvPr>
            <p:cNvSpPr/>
            <p:nvPr/>
          </p:nvSpPr>
          <p:spPr>
            <a:xfrm>
              <a:off x="2388197" y="3436276"/>
              <a:ext cx="330796" cy="330796"/>
            </a:xfrm>
            <a:custGeom>
              <a:avLst/>
              <a:gdLst>
                <a:gd name="connsiteX0" fmla="*/ 165398 w 330796"/>
                <a:gd name="connsiteY0" fmla="*/ 0 h 330796"/>
                <a:gd name="connsiteX1" fmla="*/ 330796 w 330796"/>
                <a:gd name="connsiteY1" fmla="*/ 165398 h 330796"/>
                <a:gd name="connsiteX2" fmla="*/ 165398 w 330796"/>
                <a:gd name="connsiteY2" fmla="*/ 330796 h 330796"/>
                <a:gd name="connsiteX3" fmla="*/ 0 w 330796"/>
                <a:gd name="connsiteY3" fmla="*/ 165398 h 330796"/>
                <a:gd name="connsiteX4" fmla="*/ 165398 w 330796"/>
                <a:gd name="connsiteY4" fmla="*/ 0 h 33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6" h="330796">
                  <a:moveTo>
                    <a:pt x="165398" y="0"/>
                  </a:moveTo>
                  <a:cubicBezTo>
                    <a:pt x="256542" y="0"/>
                    <a:pt x="330796" y="74190"/>
                    <a:pt x="330796" y="165398"/>
                  </a:cubicBezTo>
                  <a:cubicBezTo>
                    <a:pt x="330796" y="256606"/>
                    <a:pt x="256542" y="330796"/>
                    <a:pt x="165398" y="330796"/>
                  </a:cubicBezTo>
                  <a:cubicBezTo>
                    <a:pt x="74254" y="330796"/>
                    <a:pt x="0" y="256606"/>
                    <a:pt x="0" y="165398"/>
                  </a:cubicBezTo>
                  <a:cubicBezTo>
                    <a:pt x="0" y="74190"/>
                    <a:pt x="74190" y="0"/>
                    <a:pt x="165398" y="0"/>
                  </a:cubicBezTo>
                  <a:close/>
                </a:path>
              </a:pathLst>
            </a:custGeom>
            <a:gradFill>
              <a:gsLst>
                <a:gs pos="0">
                  <a:srgbClr val="DEDEDE"/>
                </a:gs>
                <a:gs pos="4000">
                  <a:srgbClr val="E0E0E0"/>
                </a:gs>
                <a:gs pos="32000">
                  <a:srgbClr val="F1F1F1"/>
                </a:gs>
                <a:gs pos="62000">
                  <a:srgbClr val="FBFBFB"/>
                </a:gs>
                <a:gs pos="100000">
                  <a:srgbClr val="FFFFFF"/>
                </a:gs>
              </a:gsLst>
              <a:lin ang="13499531" scaled="1"/>
            </a:gradFill>
            <a:ln w="0" cap="flat">
              <a:noFill/>
              <a:prstDash val="solid"/>
              <a:miter/>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1300460" hangingPunct="1"/>
              <a:r>
                <a:rPr lang="nl-NL" sz="1280" b="1" kern="1200" dirty="0">
                  <a:solidFill>
                    <a:srgbClr val="12439A"/>
                  </a:solidFill>
                  <a:latin typeface="Verdana"/>
                </a:rPr>
                <a:t>2019</a:t>
              </a:r>
            </a:p>
          </p:txBody>
        </p:sp>
      </p:grpSp>
      <p:sp>
        <p:nvSpPr>
          <p:cNvPr id="118" name="Tijdelijke aanduiding voor tekst 3">
            <a:extLst>
              <a:ext uri="{FF2B5EF4-FFF2-40B4-BE49-F238E27FC236}">
                <a16:creationId xmlns:a16="http://schemas.microsoft.com/office/drawing/2014/main" id="{72554051-57CC-F8FB-B4BB-CB18CC4658E4}"/>
              </a:ext>
            </a:extLst>
          </p:cNvPr>
          <p:cNvSpPr txBox="1">
            <a:spLocks/>
          </p:cNvSpPr>
          <p:nvPr/>
        </p:nvSpPr>
        <p:spPr>
          <a:xfrm>
            <a:off x="3508511" y="5960034"/>
            <a:ext cx="1988659" cy="10240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Start pilots </a:t>
            </a:r>
            <a:r>
              <a:rPr lang="nl-NL" sz="1849" dirty="0" err="1">
                <a:solidFill>
                  <a:srgbClr val="4E5469"/>
                </a:solidFill>
                <a:latin typeface="Verdana"/>
              </a:rPr>
              <a:t>zc</a:t>
            </a:r>
            <a:endParaRPr lang="nl-NL" sz="1849" dirty="0">
              <a:solidFill>
                <a:srgbClr val="4E5469"/>
              </a:solidFill>
              <a:latin typeface="Verdana"/>
            </a:endParaRPr>
          </a:p>
        </p:txBody>
      </p:sp>
      <p:sp>
        <p:nvSpPr>
          <p:cNvPr id="120" name="Tijdelijke aanduiding voor tekst 3">
            <a:extLst>
              <a:ext uri="{FF2B5EF4-FFF2-40B4-BE49-F238E27FC236}">
                <a16:creationId xmlns:a16="http://schemas.microsoft.com/office/drawing/2014/main" id="{51620A78-57BC-0C18-AE7E-1D43D014DA6A}"/>
              </a:ext>
            </a:extLst>
          </p:cNvPr>
          <p:cNvSpPr txBox="1">
            <a:spLocks/>
          </p:cNvSpPr>
          <p:nvPr/>
        </p:nvSpPr>
        <p:spPr>
          <a:xfrm>
            <a:off x="6640543" y="5960034"/>
            <a:ext cx="1988659" cy="10240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Einde pilotfase</a:t>
            </a:r>
          </a:p>
        </p:txBody>
      </p:sp>
      <p:sp>
        <p:nvSpPr>
          <p:cNvPr id="98" name="Vrije vorm: vorm 97">
            <a:extLst>
              <a:ext uri="{FF2B5EF4-FFF2-40B4-BE49-F238E27FC236}">
                <a16:creationId xmlns:a16="http://schemas.microsoft.com/office/drawing/2014/main" id="{4858A305-F064-B932-DA53-A81E42E15BB4}"/>
              </a:ext>
            </a:extLst>
          </p:cNvPr>
          <p:cNvSpPr/>
          <p:nvPr/>
        </p:nvSpPr>
        <p:spPr>
          <a:xfrm>
            <a:off x="1037530" y="4881074"/>
            <a:ext cx="14894178" cy="1759849"/>
          </a:xfrm>
          <a:custGeom>
            <a:avLst/>
            <a:gdLst>
              <a:gd name="connsiteX0" fmla="*/ 10472470 w 10472469"/>
              <a:gd name="connsiteY0" fmla="*/ 617423 h 1237394"/>
              <a:gd name="connsiteX1" fmla="*/ 9854984 w 10472469"/>
              <a:gd name="connsiteY1" fmla="*/ 0 h 1237394"/>
              <a:gd name="connsiteX2" fmla="*/ 9751348 w 10472469"/>
              <a:gd name="connsiteY2" fmla="*/ 103637 h 1237394"/>
              <a:gd name="connsiteX3" fmla="*/ 10207132 w 10472469"/>
              <a:gd name="connsiteY3" fmla="*/ 559485 h 1237394"/>
              <a:gd name="connsiteX4" fmla="*/ 0 w 10472469"/>
              <a:gd name="connsiteY4" fmla="*/ 559358 h 1237394"/>
              <a:gd name="connsiteX5" fmla="*/ 0 w 10472469"/>
              <a:gd name="connsiteY5" fmla="*/ 677909 h 1237394"/>
              <a:gd name="connsiteX6" fmla="*/ 7033529 w 10472469"/>
              <a:gd name="connsiteY6" fmla="*/ 677909 h 1237394"/>
              <a:gd name="connsiteX7" fmla="*/ 10207069 w 10472469"/>
              <a:gd name="connsiteY7" fmla="*/ 677973 h 1237394"/>
              <a:gd name="connsiteX8" fmla="*/ 9751348 w 10472469"/>
              <a:gd name="connsiteY8" fmla="*/ 1133694 h 1237394"/>
              <a:gd name="connsiteX9" fmla="*/ 9854984 w 10472469"/>
              <a:gd name="connsiteY9" fmla="*/ 1237394 h 1237394"/>
              <a:gd name="connsiteX10" fmla="*/ 10472470 w 10472469"/>
              <a:gd name="connsiteY10" fmla="*/ 619908 h 1237394"/>
              <a:gd name="connsiteX11" fmla="*/ 10471195 w 10472469"/>
              <a:gd name="connsiteY11" fmla="*/ 618697 h 1237394"/>
              <a:gd name="connsiteX12" fmla="*/ 10472470 w 10472469"/>
              <a:gd name="connsiteY12" fmla="*/ 617423 h 123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2469" h="1237394">
                <a:moveTo>
                  <a:pt x="10472470" y="617423"/>
                </a:moveTo>
                <a:lnTo>
                  <a:pt x="9854984" y="0"/>
                </a:lnTo>
                <a:lnTo>
                  <a:pt x="9751348" y="103637"/>
                </a:lnTo>
                <a:lnTo>
                  <a:pt x="10207132" y="559485"/>
                </a:lnTo>
                <a:lnTo>
                  <a:pt x="0" y="559358"/>
                </a:lnTo>
                <a:lnTo>
                  <a:pt x="0" y="677909"/>
                </a:lnTo>
                <a:lnTo>
                  <a:pt x="7033529" y="677909"/>
                </a:lnTo>
                <a:lnTo>
                  <a:pt x="10207069" y="677973"/>
                </a:lnTo>
                <a:lnTo>
                  <a:pt x="9751348" y="1133694"/>
                </a:lnTo>
                <a:lnTo>
                  <a:pt x="9854984" y="1237394"/>
                </a:lnTo>
                <a:lnTo>
                  <a:pt x="10472470" y="619908"/>
                </a:lnTo>
                <a:lnTo>
                  <a:pt x="10471195" y="618697"/>
                </a:lnTo>
                <a:lnTo>
                  <a:pt x="10472470" y="617423"/>
                </a:lnTo>
                <a:close/>
              </a:path>
            </a:pathLst>
          </a:custGeom>
          <a:solidFill>
            <a:srgbClr val="12439A"/>
          </a:solidFill>
          <a:ln w="0" cap="flat">
            <a:noFill/>
            <a:prstDash val="solid"/>
            <a:miter/>
          </a:ln>
        </p:spPr>
        <p:txBody>
          <a:bodyPr rtlCol="0" anchor="ctr"/>
          <a:lstStyle/>
          <a:p>
            <a:pPr algn="l" defTabSz="1300460" hangingPunct="1"/>
            <a:endParaRPr lang="nl-NL" sz="2560" kern="1200" dirty="0">
              <a:solidFill>
                <a:prstClr val="black"/>
              </a:solidFill>
              <a:latin typeface="Verdana"/>
            </a:endParaRPr>
          </a:p>
        </p:txBody>
      </p:sp>
      <p:sp>
        <p:nvSpPr>
          <p:cNvPr id="189" name="Tijdelijke aanduiding voor tekst 3">
            <a:extLst>
              <a:ext uri="{FF2B5EF4-FFF2-40B4-BE49-F238E27FC236}">
                <a16:creationId xmlns:a16="http://schemas.microsoft.com/office/drawing/2014/main" id="{EB7E42EB-B06F-2068-86F4-48BB1B7058DE}"/>
              </a:ext>
            </a:extLst>
          </p:cNvPr>
          <p:cNvSpPr txBox="1">
            <a:spLocks/>
          </p:cNvSpPr>
          <p:nvPr/>
        </p:nvSpPr>
        <p:spPr>
          <a:xfrm>
            <a:off x="8206559" y="3617877"/>
            <a:ext cx="1988659" cy="10240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Opstellen adviesrapport</a:t>
            </a:r>
          </a:p>
        </p:txBody>
      </p:sp>
      <p:sp>
        <p:nvSpPr>
          <p:cNvPr id="190" name="Tijdelijke aanduiding voor tekst 3">
            <a:extLst>
              <a:ext uri="{FF2B5EF4-FFF2-40B4-BE49-F238E27FC236}">
                <a16:creationId xmlns:a16="http://schemas.microsoft.com/office/drawing/2014/main" id="{8EB5BCA3-15D6-7584-1C49-770DBC0D9B10}"/>
              </a:ext>
            </a:extLst>
          </p:cNvPr>
          <p:cNvSpPr txBox="1">
            <a:spLocks/>
          </p:cNvSpPr>
          <p:nvPr/>
        </p:nvSpPr>
        <p:spPr>
          <a:xfrm>
            <a:off x="9772575" y="5960034"/>
            <a:ext cx="1988659" cy="10240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Definitief adviesrapport</a:t>
            </a:r>
          </a:p>
          <a:p>
            <a:pPr defTabSz="1300460"/>
            <a:r>
              <a:rPr lang="nl-NL" sz="1849" dirty="0">
                <a:solidFill>
                  <a:srgbClr val="4E5469"/>
                </a:solidFill>
                <a:latin typeface="Verdana"/>
              </a:rPr>
              <a:t>Besluit minister</a:t>
            </a:r>
          </a:p>
          <a:p>
            <a:pPr defTabSz="1300460"/>
            <a:endParaRPr lang="nl-NL" sz="1849" dirty="0">
              <a:solidFill>
                <a:srgbClr val="4E5469"/>
              </a:solidFill>
              <a:latin typeface="Verdana"/>
            </a:endParaRPr>
          </a:p>
        </p:txBody>
      </p:sp>
      <p:sp>
        <p:nvSpPr>
          <p:cNvPr id="191" name="Tijdelijke aanduiding voor tekst 3">
            <a:extLst>
              <a:ext uri="{FF2B5EF4-FFF2-40B4-BE49-F238E27FC236}">
                <a16:creationId xmlns:a16="http://schemas.microsoft.com/office/drawing/2014/main" id="{BF5F8458-2363-54E7-BAD9-37FF327B70FF}"/>
              </a:ext>
            </a:extLst>
          </p:cNvPr>
          <p:cNvSpPr txBox="1">
            <a:spLocks/>
          </p:cNvSpPr>
          <p:nvPr/>
        </p:nvSpPr>
        <p:spPr>
          <a:xfrm>
            <a:off x="11338591" y="3617877"/>
            <a:ext cx="2474988" cy="10240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 ROAZ plannen definitief</a:t>
            </a:r>
          </a:p>
          <a:p>
            <a:pPr defTabSz="1300460"/>
            <a:r>
              <a:rPr lang="nl-NL" sz="1849" dirty="0">
                <a:solidFill>
                  <a:srgbClr val="4E5469"/>
                </a:solidFill>
                <a:latin typeface="Verdana"/>
              </a:rPr>
              <a:t>- Implementatiefase zorgcoördinatie </a:t>
            </a:r>
          </a:p>
        </p:txBody>
      </p:sp>
      <p:sp>
        <p:nvSpPr>
          <p:cNvPr id="192" name="Tijdelijke aanduiding voor tekst 3">
            <a:extLst>
              <a:ext uri="{FF2B5EF4-FFF2-40B4-BE49-F238E27FC236}">
                <a16:creationId xmlns:a16="http://schemas.microsoft.com/office/drawing/2014/main" id="{0654491D-338F-AAE2-D9E4-D07A1B697EAE}"/>
              </a:ext>
            </a:extLst>
          </p:cNvPr>
          <p:cNvSpPr txBox="1">
            <a:spLocks/>
          </p:cNvSpPr>
          <p:nvPr/>
        </p:nvSpPr>
        <p:spPr>
          <a:xfrm>
            <a:off x="12904612" y="5960034"/>
            <a:ext cx="2269909" cy="10240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707" dirty="0">
                <a:solidFill>
                  <a:srgbClr val="4E5469"/>
                </a:solidFill>
                <a:latin typeface="Verdana"/>
              </a:rPr>
              <a:t>ZC in elke ROAZ regio geïmplementeerd</a:t>
            </a:r>
          </a:p>
        </p:txBody>
      </p:sp>
      <p:sp>
        <p:nvSpPr>
          <p:cNvPr id="3" name="Tijdelijke aanduiding voor tekst 3">
            <a:extLst>
              <a:ext uri="{FF2B5EF4-FFF2-40B4-BE49-F238E27FC236}">
                <a16:creationId xmlns:a16="http://schemas.microsoft.com/office/drawing/2014/main" id="{A59B9667-7042-3E12-D238-7FB1F2CC41ED}"/>
              </a:ext>
            </a:extLst>
          </p:cNvPr>
          <p:cNvSpPr txBox="1">
            <a:spLocks/>
          </p:cNvSpPr>
          <p:nvPr/>
        </p:nvSpPr>
        <p:spPr>
          <a:xfrm>
            <a:off x="1921360" y="3513963"/>
            <a:ext cx="1988659" cy="10240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460"/>
            <a:r>
              <a:rPr lang="nl-NL" sz="1849" dirty="0">
                <a:solidFill>
                  <a:srgbClr val="4E5469"/>
                </a:solidFill>
                <a:latin typeface="Verdana"/>
              </a:rPr>
              <a:t>Actieplan Ambulancezorg </a:t>
            </a:r>
          </a:p>
        </p:txBody>
      </p:sp>
      <p:sp>
        <p:nvSpPr>
          <p:cNvPr id="4" name="Rechthoek 3">
            <a:extLst>
              <a:ext uri="{FF2B5EF4-FFF2-40B4-BE49-F238E27FC236}">
                <a16:creationId xmlns:a16="http://schemas.microsoft.com/office/drawing/2014/main" id="{0959FBEC-18E0-317A-63D1-9E7F7506619D}"/>
              </a:ext>
            </a:extLst>
          </p:cNvPr>
          <p:cNvSpPr/>
          <p:nvPr/>
        </p:nvSpPr>
        <p:spPr>
          <a:xfrm>
            <a:off x="10888879" y="3160469"/>
            <a:ext cx="4188567" cy="4067780"/>
          </a:xfrm>
          <a:prstGeom prst="rect">
            <a:avLst/>
          </a:prstGeom>
          <a:noFill/>
          <a:ln w="50800" cmpd="sng">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endParaRPr lang="nl-NL" sz="1849" kern="1200">
              <a:solidFill>
                <a:prstClr val="white"/>
              </a:solidFill>
              <a:latin typeface="Verdana"/>
            </a:endParaRPr>
          </a:p>
        </p:txBody>
      </p:sp>
      <p:sp>
        <p:nvSpPr>
          <p:cNvPr id="5" name="Tijdelijke aanduiding voor voettekst 4">
            <a:extLst>
              <a:ext uri="{FF2B5EF4-FFF2-40B4-BE49-F238E27FC236}">
                <a16:creationId xmlns:a16="http://schemas.microsoft.com/office/drawing/2014/main" id="{D810BB71-9BC4-44F9-D387-B565821587C6}"/>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grpSp>
        <p:nvGrpSpPr>
          <p:cNvPr id="8" name="Groep 7">
            <a:extLst>
              <a:ext uri="{FF2B5EF4-FFF2-40B4-BE49-F238E27FC236}">
                <a16:creationId xmlns:a16="http://schemas.microsoft.com/office/drawing/2014/main" id="{B507C956-AE75-FFD8-C37E-DEA59BE47E43}"/>
              </a:ext>
            </a:extLst>
          </p:cNvPr>
          <p:cNvGrpSpPr/>
          <p:nvPr/>
        </p:nvGrpSpPr>
        <p:grpSpPr>
          <a:xfrm>
            <a:off x="3815346" y="1768719"/>
            <a:ext cx="11889933" cy="6707322"/>
            <a:chOff x="997894" y="2113211"/>
            <a:chExt cx="10626249" cy="5980694"/>
          </a:xfrm>
        </p:grpSpPr>
        <p:pic>
          <p:nvPicPr>
            <p:cNvPr id="6" name="Afbeelding 5">
              <a:extLst>
                <a:ext uri="{FF2B5EF4-FFF2-40B4-BE49-F238E27FC236}">
                  <a16:creationId xmlns:a16="http://schemas.microsoft.com/office/drawing/2014/main" id="{8D3CF7A0-1CE2-A9B9-5BD0-46AC0A24CB90}"/>
                </a:ext>
              </a:extLst>
            </p:cNvPr>
            <p:cNvPicPr>
              <a:picLocks noChangeAspect="1"/>
            </p:cNvPicPr>
            <p:nvPr/>
          </p:nvPicPr>
          <p:blipFill>
            <a:blip r:embed="rId2"/>
            <a:stretch>
              <a:fillRect/>
            </a:stretch>
          </p:blipFill>
          <p:spPr>
            <a:xfrm>
              <a:off x="997894" y="2113211"/>
              <a:ext cx="10626249" cy="5980694"/>
            </a:xfrm>
            <a:prstGeom prst="rect">
              <a:avLst/>
            </a:prstGeom>
          </p:spPr>
        </p:pic>
        <p:sp>
          <p:nvSpPr>
            <p:cNvPr id="7" name="Ovaal 6">
              <a:extLst>
                <a:ext uri="{FF2B5EF4-FFF2-40B4-BE49-F238E27FC236}">
                  <a16:creationId xmlns:a16="http://schemas.microsoft.com/office/drawing/2014/main" id="{B881F592-456E-1497-263F-EC7138BBED32}"/>
                </a:ext>
              </a:extLst>
            </p:cNvPr>
            <p:cNvSpPr/>
            <p:nvPr/>
          </p:nvSpPr>
          <p:spPr>
            <a:xfrm>
              <a:off x="7613671" y="5066973"/>
              <a:ext cx="1140708" cy="663615"/>
            </a:xfrm>
            <a:prstGeom prst="ellipse">
              <a:avLst/>
            </a:prstGeom>
            <a:noFill/>
            <a:ln w="28575" cap="flat">
              <a:solidFill>
                <a:srgbClr val="E43D2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nl-NL" sz="2400" dirty="0">
                <a:solidFill>
                  <a:srgbClr val="FFFFFF"/>
                </a:solidFill>
              </a:endParaRPr>
            </a:p>
          </p:txBody>
        </p:sp>
      </p:grpSp>
    </p:spTree>
    <p:extLst>
      <p:ext uri="{BB962C8B-B14F-4D97-AF65-F5344CB8AC3E}">
        <p14:creationId xmlns:p14="http://schemas.microsoft.com/office/powerpoint/2010/main" val="302019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0FDDF-B8D7-1583-437B-6B210A7CA271}"/>
              </a:ext>
            </a:extLst>
          </p:cNvPr>
          <p:cNvSpPr>
            <a:spLocks noGrp="1"/>
          </p:cNvSpPr>
          <p:nvPr>
            <p:ph type="title"/>
          </p:nvPr>
        </p:nvSpPr>
        <p:spPr/>
        <p:txBody>
          <a:bodyPr/>
          <a:lstStyle/>
          <a:p>
            <a:r>
              <a:rPr lang="nl-NL" dirty="0"/>
              <a:t>Wat is zorgcoördinatie</a:t>
            </a:r>
          </a:p>
        </p:txBody>
      </p:sp>
      <p:sp>
        <p:nvSpPr>
          <p:cNvPr id="3" name="Tijdelijke aanduiding voor inhoud 2">
            <a:extLst>
              <a:ext uri="{FF2B5EF4-FFF2-40B4-BE49-F238E27FC236}">
                <a16:creationId xmlns:a16="http://schemas.microsoft.com/office/drawing/2014/main" id="{BDFF33F2-04D3-9FCA-41D5-6ED5904BA717}"/>
              </a:ext>
            </a:extLst>
          </p:cNvPr>
          <p:cNvSpPr>
            <a:spLocks noGrp="1"/>
          </p:cNvSpPr>
          <p:nvPr>
            <p:ph idx="1"/>
          </p:nvPr>
        </p:nvSpPr>
        <p:spPr>
          <a:xfrm>
            <a:off x="783475" y="2571609"/>
            <a:ext cx="7820982" cy="5940213"/>
          </a:xfrm>
        </p:spPr>
        <p:txBody>
          <a:bodyPr/>
          <a:lstStyle/>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2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Zorgcoördinatie gaat over </a:t>
            </a:r>
          </a:p>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2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domein-overstijgende</a:t>
            </a:r>
            <a:r>
              <a:rPr kumimoji="0" lang="nl-NL" sz="22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 </a:t>
            </a:r>
            <a:r>
              <a:rPr kumimoji="0" lang="nl-NL" sz="22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samenwerking</a:t>
            </a:r>
            <a:r>
              <a:rPr kumimoji="0" lang="nl-NL" sz="22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 </a:t>
            </a:r>
          </a:p>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2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zodat de burger met een acute zorgvraag de juiste zorg, op de juiste plek, door de juiste zorgverlener op het juiste moment ontvangt en dat schaarse capaciteit hierbij </a:t>
            </a:r>
            <a:r>
              <a:rPr kumimoji="0" lang="nl-NL" sz="22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effectief en efficiënt </a:t>
            </a:r>
            <a:r>
              <a:rPr kumimoji="0" lang="nl-NL" sz="22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wordt ingezet</a:t>
            </a:r>
          </a:p>
          <a:p>
            <a:endParaRPr lang="nl-NL" dirty="0"/>
          </a:p>
        </p:txBody>
      </p:sp>
      <p:sp>
        <p:nvSpPr>
          <p:cNvPr id="4" name="Tijdelijke aanduiding voor datum 3">
            <a:extLst>
              <a:ext uri="{FF2B5EF4-FFF2-40B4-BE49-F238E27FC236}">
                <a16:creationId xmlns:a16="http://schemas.microsoft.com/office/drawing/2014/main" id="{510F5FEF-72BE-9054-A185-2AA1B6F77D46}"/>
              </a:ext>
            </a:extLst>
          </p:cNvPr>
          <p:cNvSpPr>
            <a:spLocks noGrp="1"/>
          </p:cNvSpPr>
          <p:nvPr>
            <p:ph type="dt" sz="half" idx="10"/>
          </p:nvPr>
        </p:nvSpPr>
        <p:spPr/>
        <p:txBody>
          <a:bodyPr/>
          <a:lstStyle/>
          <a:p>
            <a:fld id="{0A95C651-2C49-4B0E-B55A-E85E71D599CA}"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4E9A530-70F1-6916-FCCC-BCCE3A57079E}"/>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F5D7D29C-81BE-F313-66F4-B6C04B5CF80C}"/>
              </a:ext>
            </a:extLst>
          </p:cNvPr>
          <p:cNvSpPr>
            <a:spLocks noGrp="1"/>
          </p:cNvSpPr>
          <p:nvPr>
            <p:ph type="sldNum" sz="quarter" idx="12"/>
          </p:nvPr>
        </p:nvSpPr>
        <p:spPr/>
        <p:txBody>
          <a:bodyPr/>
          <a:lstStyle/>
          <a:p>
            <a:fld id="{6BA6D6F0-89F3-42B5-B3E4-7198CCF9CD05}" type="slidenum">
              <a:rPr lang="nl-NL" smtClean="0"/>
              <a:t>11</a:t>
            </a:fld>
            <a:endParaRPr lang="nl-NL" dirty="0"/>
          </a:p>
        </p:txBody>
      </p:sp>
      <p:sp>
        <p:nvSpPr>
          <p:cNvPr id="7" name="Tijdelijke aanduiding voor tekst 6">
            <a:extLst>
              <a:ext uri="{FF2B5EF4-FFF2-40B4-BE49-F238E27FC236}">
                <a16:creationId xmlns:a16="http://schemas.microsoft.com/office/drawing/2014/main" id="{316A7101-E409-AF04-528F-7C967D08D403}"/>
              </a:ext>
            </a:extLst>
          </p:cNvPr>
          <p:cNvSpPr>
            <a:spLocks noGrp="1"/>
          </p:cNvSpPr>
          <p:nvPr>
            <p:ph type="body" idx="13"/>
          </p:nvPr>
        </p:nvSpPr>
        <p:spPr/>
        <p:txBody>
          <a:bodyPr/>
          <a:lstStyle/>
          <a:p>
            <a:r>
              <a:rPr lang="nl-NL" dirty="0"/>
              <a:t>En de functies</a:t>
            </a:r>
          </a:p>
        </p:txBody>
      </p:sp>
      <p:grpSp>
        <p:nvGrpSpPr>
          <p:cNvPr id="8" name="Group 20">
            <a:extLst>
              <a:ext uri="{FF2B5EF4-FFF2-40B4-BE49-F238E27FC236}">
                <a16:creationId xmlns:a16="http://schemas.microsoft.com/office/drawing/2014/main" id="{A7221D32-63E7-9D28-22C3-14BFB0C82CE6}"/>
              </a:ext>
            </a:extLst>
          </p:cNvPr>
          <p:cNvGrpSpPr/>
          <p:nvPr/>
        </p:nvGrpSpPr>
        <p:grpSpPr>
          <a:xfrm>
            <a:off x="8604457" y="1085598"/>
            <a:ext cx="8382835" cy="8435517"/>
            <a:chOff x="9073731" y="2400878"/>
            <a:chExt cx="6856868" cy="7298388"/>
          </a:xfrm>
        </p:grpSpPr>
        <p:sp>
          <p:nvSpPr>
            <p:cNvPr id="9" name="Oval 15">
              <a:extLst>
                <a:ext uri="{FF2B5EF4-FFF2-40B4-BE49-F238E27FC236}">
                  <a16:creationId xmlns:a16="http://schemas.microsoft.com/office/drawing/2014/main" id="{4C62A96A-8F59-7E86-FFCC-8FB1293D4BF1}"/>
                </a:ext>
              </a:extLst>
            </p:cNvPr>
            <p:cNvSpPr/>
            <p:nvPr/>
          </p:nvSpPr>
          <p:spPr>
            <a:xfrm>
              <a:off x="9459528" y="2866777"/>
              <a:ext cx="6176712" cy="6176712"/>
            </a:xfrm>
            <a:prstGeom prst="ellipse">
              <a:avLst/>
            </a:prstGeom>
            <a:solidFill>
              <a:srgbClr val="B9DDDB"/>
            </a:solidFill>
            <a:ln w="25400" cap="flat" cmpd="sng" algn="ctr">
              <a:noFill/>
              <a:prstDash val="solid"/>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Verdana" panose="020B0604030504040204"/>
                <a:ea typeface="+mn-ea"/>
                <a:cs typeface="+mn-cs"/>
              </a:endParaRPr>
            </a:p>
          </p:txBody>
        </p:sp>
        <p:sp>
          <p:nvSpPr>
            <p:cNvPr id="10" name="Ovaal 9">
              <a:extLst>
                <a:ext uri="{FF2B5EF4-FFF2-40B4-BE49-F238E27FC236}">
                  <a16:creationId xmlns:a16="http://schemas.microsoft.com/office/drawing/2014/main" id="{A4D180B7-AE0F-5E9F-BCC9-A7F9A2489B60}"/>
                </a:ext>
              </a:extLst>
            </p:cNvPr>
            <p:cNvSpPr>
              <a:spLocks noChangeAspect="1"/>
            </p:cNvSpPr>
            <p:nvPr/>
          </p:nvSpPr>
          <p:spPr>
            <a:xfrm>
              <a:off x="11491670" y="2400878"/>
              <a:ext cx="2112430" cy="2112430"/>
            </a:xfrm>
            <a:prstGeom prst="ellipse">
              <a:avLst/>
            </a:prstGeom>
            <a:solidFill>
              <a:srgbClr val="50BBB8"/>
            </a:solidFill>
            <a:ln w="12700" cap="flat">
              <a:noFill/>
              <a:miter lim="400000"/>
            </a:ln>
            <a:effectLst/>
            <a:sp3d/>
          </p:spPr>
          <p:txBody>
            <a:bodyPr rot="0" spcFirstLastPara="1" vertOverflow="overflow" horzOverflow="overflow" vert="horz" wrap="none" lIns="0" tIns="0" rIns="0" bIns="0" numCol="1" spcCol="381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rPr>
                <a:t>Zelf-</a:t>
              </a:r>
              <a:br>
                <a:rPr kumimoji="0" lang="nl-NL" sz="1600" b="1" i="0" u="none" strike="noStrike" kern="0" cap="none" spc="0" normalizeH="0" baseline="0" noProof="0" dirty="0">
                  <a:ln>
                    <a:noFill/>
                  </a:ln>
                  <a:solidFill>
                    <a:srgbClr val="FFFFFF"/>
                  </a:solidFill>
                  <a:effectLst/>
                  <a:uLnTx/>
                  <a:uFillTx/>
                </a:rPr>
              </a:br>
              <a:r>
                <a:rPr kumimoji="0" lang="nl-NL" sz="1600" b="1" i="0" u="none" strike="noStrike" kern="0" cap="none" spc="0" normalizeH="0" baseline="0" noProof="0" dirty="0">
                  <a:ln>
                    <a:noFill/>
                  </a:ln>
                  <a:solidFill>
                    <a:srgbClr val="FFFFFF"/>
                  </a:solidFill>
                  <a:effectLst/>
                  <a:uLnTx/>
                  <a:uFillTx/>
                </a:rPr>
                <a:t>management</a:t>
              </a:r>
            </a:p>
          </p:txBody>
        </p:sp>
        <p:sp>
          <p:nvSpPr>
            <p:cNvPr id="11" name="Ovaal 10">
              <a:extLst>
                <a:ext uri="{FF2B5EF4-FFF2-40B4-BE49-F238E27FC236}">
                  <a16:creationId xmlns:a16="http://schemas.microsoft.com/office/drawing/2014/main" id="{38A8FF63-D7A5-C78E-3C18-AB78B1FA14D0}"/>
                </a:ext>
              </a:extLst>
            </p:cNvPr>
            <p:cNvSpPr>
              <a:spLocks noChangeAspect="1"/>
            </p:cNvSpPr>
            <p:nvPr/>
          </p:nvSpPr>
          <p:spPr>
            <a:xfrm>
              <a:off x="9073731" y="3792495"/>
              <a:ext cx="2112430" cy="2112430"/>
            </a:xfrm>
            <a:prstGeom prst="ellipse">
              <a:avLst/>
            </a:prstGeom>
            <a:solidFill>
              <a:srgbClr val="50BBB8"/>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defTabSz="914400" hangingPunct="1">
                <a:defRPr/>
              </a:pPr>
              <a:r>
                <a:rPr kumimoji="0" lang="nl-NL" sz="1600" b="1" i="0" u="none" strike="noStrike" kern="0" cap="none" spc="0" normalizeH="0" baseline="0" noProof="0" dirty="0">
                  <a:ln>
                    <a:noFill/>
                  </a:ln>
                  <a:solidFill>
                    <a:srgbClr val="FFFFFF"/>
                  </a:solidFill>
                  <a:effectLst/>
                  <a:uLnTx/>
                  <a:uFillTx/>
                </a:rPr>
                <a:t>Coördineren </a:t>
              </a:r>
              <a:br>
                <a:rPr kumimoji="0" lang="nl-NL" sz="1600" b="1" i="0" u="none" strike="noStrike" kern="0" cap="none" spc="0" normalizeH="0" baseline="0" noProof="0" dirty="0">
                  <a:ln>
                    <a:noFill/>
                  </a:ln>
                  <a:solidFill>
                    <a:srgbClr val="FFFFFF"/>
                  </a:solidFill>
                  <a:effectLst/>
                  <a:uLnTx/>
                  <a:uFillTx/>
                </a:rPr>
              </a:br>
              <a:r>
                <a:rPr kumimoji="0" lang="nl-NL" sz="1600" b="1" i="0" u="none" strike="noStrike" kern="0" cap="none" spc="0" normalizeH="0" baseline="0" noProof="0" dirty="0">
                  <a:ln>
                    <a:noFill/>
                  </a:ln>
                  <a:solidFill>
                    <a:srgbClr val="FFFFFF"/>
                  </a:solidFill>
                  <a:effectLst/>
                  <a:uLnTx/>
                  <a:uFillTx/>
                </a:rPr>
                <a:t>zorginzet</a:t>
              </a:r>
            </a:p>
          </p:txBody>
        </p:sp>
        <p:sp>
          <p:nvSpPr>
            <p:cNvPr id="12" name="Ovaal 11">
              <a:extLst>
                <a:ext uri="{FF2B5EF4-FFF2-40B4-BE49-F238E27FC236}">
                  <a16:creationId xmlns:a16="http://schemas.microsoft.com/office/drawing/2014/main" id="{33B9C2E7-7347-BF76-78B6-4729D9A62ECD}"/>
                </a:ext>
              </a:extLst>
            </p:cNvPr>
            <p:cNvSpPr>
              <a:spLocks noChangeAspect="1"/>
            </p:cNvSpPr>
            <p:nvPr/>
          </p:nvSpPr>
          <p:spPr>
            <a:xfrm>
              <a:off x="13818169" y="3792495"/>
              <a:ext cx="2112430" cy="2112430"/>
            </a:xfrm>
            <a:prstGeom prst="ellipse">
              <a:avLst/>
            </a:prstGeom>
            <a:solidFill>
              <a:srgbClr val="50BBB8"/>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rPr>
                <a:t>Eenduidige toegang</a:t>
              </a:r>
            </a:p>
          </p:txBody>
        </p:sp>
        <p:sp>
          <p:nvSpPr>
            <p:cNvPr id="13" name="Ovaal 12">
              <a:extLst>
                <a:ext uri="{FF2B5EF4-FFF2-40B4-BE49-F238E27FC236}">
                  <a16:creationId xmlns:a16="http://schemas.microsoft.com/office/drawing/2014/main" id="{6D4C310F-43EB-7FB3-ADBB-387771985328}"/>
                </a:ext>
              </a:extLst>
            </p:cNvPr>
            <p:cNvSpPr>
              <a:spLocks noChangeAspect="1"/>
            </p:cNvSpPr>
            <p:nvPr/>
          </p:nvSpPr>
          <p:spPr>
            <a:xfrm>
              <a:off x="9073731" y="6229016"/>
              <a:ext cx="2112430" cy="2112430"/>
            </a:xfrm>
            <a:prstGeom prst="ellipse">
              <a:avLst/>
            </a:prstGeom>
            <a:solidFill>
              <a:srgbClr val="50BBB8"/>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rPr>
                <a:t>Passende zorginzet</a:t>
              </a:r>
            </a:p>
          </p:txBody>
        </p:sp>
        <p:sp>
          <p:nvSpPr>
            <p:cNvPr id="14" name="Ovaal 13">
              <a:extLst>
                <a:ext uri="{FF2B5EF4-FFF2-40B4-BE49-F238E27FC236}">
                  <a16:creationId xmlns:a16="http://schemas.microsoft.com/office/drawing/2014/main" id="{6F87102C-B05C-5496-99F3-804A42859AEF}"/>
                </a:ext>
              </a:extLst>
            </p:cNvPr>
            <p:cNvSpPr>
              <a:spLocks noChangeAspect="1"/>
            </p:cNvSpPr>
            <p:nvPr/>
          </p:nvSpPr>
          <p:spPr>
            <a:xfrm>
              <a:off x="13818169" y="6229016"/>
              <a:ext cx="2112430" cy="2112430"/>
            </a:xfrm>
            <a:prstGeom prst="ellipse">
              <a:avLst/>
            </a:prstGeom>
            <a:solidFill>
              <a:srgbClr val="50BBB8"/>
            </a:solidFill>
            <a:ln w="12700" cap="flat">
              <a:noFill/>
              <a:miter lim="400000"/>
            </a:ln>
            <a:effectLst/>
            <a:sp3d/>
          </p:spPr>
          <p:txBody>
            <a:bodyPr rot="0" spcFirstLastPara="1" vertOverflow="overflow" horzOverflow="overflow" vert="horz" wrap="none" lIns="0" tIns="0" rIns="0" bIns="0" numCol="1" spcCol="381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1" i="0" u="none" strike="noStrike" kern="0" cap="none" spc="0" normalizeH="0" baseline="0" noProof="0" dirty="0">
                <a:ln>
                  <a:noFill/>
                </a:ln>
                <a:solidFill>
                  <a:srgbClr val="FFFFFF"/>
                </a:solidFill>
                <a:effectLst/>
                <a:uLnTx/>
                <a:uFillTx/>
              </a:endParaRPr>
            </a:p>
          </p:txBody>
        </p:sp>
        <p:sp>
          <p:nvSpPr>
            <p:cNvPr id="15" name="Ovaal 14">
              <a:extLst>
                <a:ext uri="{FF2B5EF4-FFF2-40B4-BE49-F238E27FC236}">
                  <a16:creationId xmlns:a16="http://schemas.microsoft.com/office/drawing/2014/main" id="{6D28FDA9-7D66-3C27-7808-DF80145C4E5C}"/>
                </a:ext>
              </a:extLst>
            </p:cNvPr>
            <p:cNvSpPr>
              <a:spLocks noChangeAspect="1"/>
            </p:cNvSpPr>
            <p:nvPr/>
          </p:nvSpPr>
          <p:spPr>
            <a:xfrm>
              <a:off x="11491670" y="7586836"/>
              <a:ext cx="2112430" cy="2112430"/>
            </a:xfrm>
            <a:prstGeom prst="ellipse">
              <a:avLst/>
            </a:prstGeom>
            <a:solidFill>
              <a:srgbClr val="50BBB8"/>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rPr>
                <a:t>Informatie-voorziening</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rPr>
                <a:t>+ (boven)</a:t>
              </a:r>
              <a:br>
                <a:rPr kumimoji="0" lang="nl-NL" sz="1600" b="1" i="0" u="none" strike="noStrike" kern="0" cap="none" spc="0" normalizeH="0" baseline="0" noProof="0" dirty="0">
                  <a:ln>
                    <a:noFill/>
                  </a:ln>
                  <a:solidFill>
                    <a:srgbClr val="FFFFFF"/>
                  </a:solidFill>
                  <a:effectLst/>
                  <a:uLnTx/>
                  <a:uFillTx/>
                </a:rPr>
              </a:br>
              <a:r>
                <a:rPr kumimoji="0" lang="nl-NL" sz="1600" b="1" i="0" u="none" strike="noStrike" kern="0" cap="none" spc="0" normalizeH="0" baseline="0" noProof="0" dirty="0">
                  <a:ln>
                    <a:noFill/>
                  </a:ln>
                  <a:solidFill>
                    <a:srgbClr val="FFFFFF"/>
                  </a:solidFill>
                  <a:effectLst/>
                  <a:uLnTx/>
                  <a:uFillTx/>
                </a:rPr>
                <a:t>regionale spreiding</a:t>
              </a:r>
            </a:p>
          </p:txBody>
        </p:sp>
        <p:pic>
          <p:nvPicPr>
            <p:cNvPr id="16" name="Afbeelding 10">
              <a:extLst>
                <a:ext uri="{FF2B5EF4-FFF2-40B4-BE49-F238E27FC236}">
                  <a16:creationId xmlns:a16="http://schemas.microsoft.com/office/drawing/2014/main" id="{2C15CB5B-63EA-DA7E-7BF1-C64EE83BB6FA}"/>
                </a:ext>
              </a:extLst>
            </p:cNvPr>
            <p:cNvPicPr>
              <a:picLocks noChangeAspect="1"/>
            </p:cNvPicPr>
            <p:nvPr/>
          </p:nvPicPr>
          <p:blipFill>
            <a:blip r:embed="rId2">
              <a:duotone>
                <a:prstClr val="black"/>
                <a:srgbClr val="0365C0">
                  <a:tint val="45000"/>
                  <a:satMod val="400000"/>
                </a:srgbClr>
              </a:duotone>
            </a:blip>
            <a:stretch>
              <a:fillRect/>
            </a:stretch>
          </p:blipFill>
          <p:spPr>
            <a:xfrm>
              <a:off x="11263507" y="4667503"/>
              <a:ext cx="2554663" cy="2561131"/>
            </a:xfrm>
            <a:prstGeom prst="rect">
              <a:avLst/>
            </a:prstGeom>
          </p:spPr>
        </p:pic>
        <p:sp>
          <p:nvSpPr>
            <p:cNvPr id="17" name="TextBox 17">
              <a:extLst>
                <a:ext uri="{FF2B5EF4-FFF2-40B4-BE49-F238E27FC236}">
                  <a16:creationId xmlns:a16="http://schemas.microsoft.com/office/drawing/2014/main" id="{1C167A18-5B65-5ADD-10F0-1FB915B6D660}"/>
                </a:ext>
              </a:extLst>
            </p:cNvPr>
            <p:cNvSpPr txBox="1"/>
            <p:nvPr/>
          </p:nvSpPr>
          <p:spPr>
            <a:xfrm>
              <a:off x="11955221" y="6809628"/>
              <a:ext cx="1185327" cy="266288"/>
            </a:xfrm>
            <a:prstGeom prst="rect">
              <a:avLst/>
            </a:prstGeom>
            <a:noFill/>
            <a:ln w="12700" cap="flat">
              <a:noFill/>
              <a:miter lim="400000"/>
            </a:ln>
            <a:effectLst/>
            <a:sp3d/>
          </p:spPr>
          <p:txBody>
            <a:bodyPr rot="0" spcFirstLastPara="1" vertOverflow="overflow" horzOverflow="overflow" vert="horz" wrap="none" lIns="0" tIns="0" rIns="0" bIns="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002060"/>
                  </a:solidFill>
                  <a:effectLst/>
                  <a:uLnTx/>
                  <a:uFillTx/>
                </a:rPr>
                <a:t>FUNCTIES</a:t>
              </a:r>
            </a:p>
          </p:txBody>
        </p:sp>
      </p:grpSp>
      <p:sp>
        <p:nvSpPr>
          <p:cNvPr id="21" name="Tekstvak 20">
            <a:extLst>
              <a:ext uri="{FF2B5EF4-FFF2-40B4-BE49-F238E27FC236}">
                <a16:creationId xmlns:a16="http://schemas.microsoft.com/office/drawing/2014/main" id="{AC9D6721-CC2B-89A8-6E8D-A4E048D92407}"/>
              </a:ext>
            </a:extLst>
          </p:cNvPr>
          <p:cNvSpPr txBox="1"/>
          <p:nvPr/>
        </p:nvSpPr>
        <p:spPr>
          <a:xfrm>
            <a:off x="10978451" y="6564491"/>
            <a:ext cx="94459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latin typeface="Verdana"/>
                <a:ea typeface="+mn-ea"/>
                <a:cs typeface="+mn-cs"/>
                <a:sym typeface="Helvetica Light"/>
              </a:rPr>
              <a:t>Eenduidige triage</a:t>
            </a:r>
          </a:p>
        </p:txBody>
      </p:sp>
    </p:spTree>
    <p:extLst>
      <p:ext uri="{BB962C8B-B14F-4D97-AF65-F5344CB8AC3E}">
        <p14:creationId xmlns:p14="http://schemas.microsoft.com/office/powerpoint/2010/main" val="177544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3650BE-F864-947F-15C5-317D28702B37}"/>
              </a:ext>
            </a:extLst>
          </p:cNvPr>
          <p:cNvSpPr>
            <a:spLocks noGrp="1"/>
          </p:cNvSpPr>
          <p:nvPr>
            <p:ph idx="1"/>
          </p:nvPr>
        </p:nvSpPr>
        <p:spPr>
          <a:xfrm>
            <a:off x="783475" y="2571609"/>
            <a:ext cx="13981037" cy="5940213"/>
          </a:xfrm>
        </p:spPr>
        <p:txBody>
          <a:bodyPr/>
          <a:lstStyle/>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000" b="1" i="0" u="none" strike="noStrike" kern="0" cap="none" spc="0" normalizeH="0" baseline="0" noProof="0" dirty="0">
                <a:ln>
                  <a:noFill/>
                </a:ln>
                <a:solidFill>
                  <a:srgbClr val="50BBB8"/>
                </a:solidFill>
                <a:effectLst/>
                <a:uLnTx/>
                <a:uFillTx/>
                <a:latin typeface="Verdana" panose="020B0604030504040204"/>
                <a:ea typeface="+mn-ea"/>
                <a:cs typeface="+mn-cs"/>
                <a:sym typeface="Helvetica Light"/>
              </a:rPr>
              <a:t>Voor de burger</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Eenduidige toegang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zodat burgers weten waar ze met een acute zorgvraag terecht kunnen</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Tijdige en passende acute zorg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zonder onnodige dubbele handelingen en onnodige wachttijden</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endPar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endParaRPr>
          </a:p>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000" b="1" i="0" u="none" strike="noStrike" kern="0" cap="none" spc="0" normalizeH="0" baseline="0" noProof="0" dirty="0">
                <a:ln>
                  <a:noFill/>
                </a:ln>
                <a:solidFill>
                  <a:srgbClr val="50BBB8"/>
                </a:solidFill>
                <a:effectLst/>
                <a:uLnTx/>
                <a:uFillTx/>
                <a:latin typeface="Verdana" panose="020B0604030504040204"/>
                <a:ea typeface="+mn-ea"/>
                <a:cs typeface="+mn-cs"/>
                <a:sym typeface="Helvetica Light"/>
              </a:rPr>
              <a:t>Voor de zorgverlener</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Meer tijd voor de patiënt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door minder tijd kwijt te zijn met het zoeken van een vervolgzorgplek </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De juiste zorgverlener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voor de patiënt</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endPar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endParaRPr>
          </a:p>
          <a:p>
            <a:pPr marL="0" marR="0" lvl="0" indent="0" algn="l" defTabSz="584200" rtl="0" eaLnBrk="1" fontAlgn="auto" latinLnBrk="0" hangingPunct="1">
              <a:lnSpc>
                <a:spcPct val="150000"/>
              </a:lnSpc>
              <a:spcBef>
                <a:spcPts val="0"/>
              </a:spcBef>
              <a:spcAft>
                <a:spcPts val="0"/>
              </a:spcAft>
              <a:buClrTx/>
              <a:buSzPct val="100000"/>
              <a:buFontTx/>
              <a:buNone/>
              <a:tabLst/>
              <a:defRPr/>
            </a:pPr>
            <a:r>
              <a:rPr kumimoji="0" lang="nl-NL" sz="2000" b="1" i="0" u="none" strike="noStrike" kern="0" cap="none" spc="0" normalizeH="0" baseline="0" noProof="0" dirty="0">
                <a:ln>
                  <a:noFill/>
                </a:ln>
                <a:solidFill>
                  <a:srgbClr val="50BBB8"/>
                </a:solidFill>
                <a:effectLst/>
                <a:uLnTx/>
                <a:uFillTx/>
                <a:latin typeface="Verdana" panose="020B0604030504040204"/>
                <a:ea typeface="+mn-ea"/>
                <a:cs typeface="+mn-cs"/>
                <a:sym typeface="Helvetica Light"/>
              </a:rPr>
              <a:t>Voor de acute zorgketen</a:t>
            </a:r>
          </a:p>
          <a:p>
            <a:pPr marL="285750" marR="0" lvl="0" indent="-285750" algn="l" defTabSz="584200" rtl="0" eaLnBrk="1" fontAlgn="auto" latinLnBrk="0" hangingPunct="1">
              <a:lnSpc>
                <a:spcPct val="150000"/>
              </a:lnSpc>
              <a:spcBef>
                <a:spcPts val="0"/>
              </a:spcBef>
              <a:spcAft>
                <a:spcPts val="0"/>
              </a:spcAft>
              <a:buClrTx/>
              <a:buSzPct val="100000"/>
              <a:buFontTx/>
              <a:buBlip>
                <a:blip r:embed="rId2"/>
              </a:buBlip>
              <a:tabLst/>
              <a:defRPr/>
            </a:pP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Verbeterde instroom en doorstroom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van acute zorg en </a:t>
            </a: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efficiëntere en </a:t>
            </a:r>
            <a:b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br>
            <a:r>
              <a:rPr kumimoji="0" lang="nl-NL" sz="2000" b="1"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effectievere inzet </a:t>
            </a:r>
            <a:r>
              <a:rPr kumimoji="0" lang="nl-NL" sz="2000" b="0" i="0" u="none" strike="noStrike" kern="0" cap="none" spc="0" normalizeH="0" baseline="0" noProof="0" dirty="0">
                <a:ln>
                  <a:noFill/>
                </a:ln>
                <a:solidFill>
                  <a:srgbClr val="4E5469"/>
                </a:solidFill>
                <a:effectLst/>
                <a:uLnTx/>
                <a:uFillTx/>
                <a:latin typeface="Verdana" panose="020B0604030504040204"/>
                <a:ea typeface="+mn-ea"/>
                <a:cs typeface="+mn-cs"/>
                <a:sym typeface="Helvetica Light"/>
              </a:rPr>
              <a:t>van personeel en capaciteit</a:t>
            </a:r>
          </a:p>
          <a:p>
            <a:endParaRPr lang="nl-NL" dirty="0"/>
          </a:p>
        </p:txBody>
      </p:sp>
      <p:sp>
        <p:nvSpPr>
          <p:cNvPr id="4" name="Tijdelijke aanduiding voor datum 3">
            <a:extLst>
              <a:ext uri="{FF2B5EF4-FFF2-40B4-BE49-F238E27FC236}">
                <a16:creationId xmlns:a16="http://schemas.microsoft.com/office/drawing/2014/main" id="{8C1A78A0-38A5-97C9-FBD5-4BB4D2CE8CA2}"/>
              </a:ext>
            </a:extLst>
          </p:cNvPr>
          <p:cNvSpPr>
            <a:spLocks noGrp="1"/>
          </p:cNvSpPr>
          <p:nvPr>
            <p:ph type="dt" sz="half" idx="10"/>
          </p:nvPr>
        </p:nvSpPr>
        <p:spPr/>
        <p:txBody>
          <a:bodyPr/>
          <a:lstStyle/>
          <a:p>
            <a:fld id="{0A95C651-2C49-4B0E-B55A-E85E71D599CA}"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E36E2A65-69BE-1250-AFF3-17CDF34DFD63}"/>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D9C08E5D-D682-A57E-620B-38A508467104}"/>
              </a:ext>
            </a:extLst>
          </p:cNvPr>
          <p:cNvSpPr>
            <a:spLocks noGrp="1"/>
          </p:cNvSpPr>
          <p:nvPr>
            <p:ph type="sldNum" sz="quarter" idx="12"/>
          </p:nvPr>
        </p:nvSpPr>
        <p:spPr/>
        <p:txBody>
          <a:bodyPr/>
          <a:lstStyle/>
          <a:p>
            <a:fld id="{6BA6D6F0-89F3-42B5-B3E4-7198CCF9CD05}" type="slidenum">
              <a:rPr lang="nl-NL" smtClean="0"/>
              <a:t>12</a:t>
            </a:fld>
            <a:endParaRPr lang="nl-NL" dirty="0"/>
          </a:p>
        </p:txBody>
      </p:sp>
      <p:sp>
        <p:nvSpPr>
          <p:cNvPr id="8" name="Titel 2">
            <a:extLst>
              <a:ext uri="{FF2B5EF4-FFF2-40B4-BE49-F238E27FC236}">
                <a16:creationId xmlns:a16="http://schemas.microsoft.com/office/drawing/2014/main" id="{752EE22E-6D8F-7661-CFCB-17D2AA887698}"/>
              </a:ext>
            </a:extLst>
          </p:cNvPr>
          <p:cNvSpPr>
            <a:spLocks noGrp="1"/>
          </p:cNvSpPr>
          <p:nvPr>
            <p:ph type="title"/>
          </p:nvPr>
        </p:nvSpPr>
        <p:spPr>
          <a:xfrm>
            <a:off x="784225" y="1155700"/>
            <a:ext cx="15771813" cy="550863"/>
          </a:xfrm>
        </p:spPr>
        <p:txBody>
          <a:bodyPr/>
          <a:lstStyle/>
          <a:p>
            <a:r>
              <a:rPr lang="nl-NL" dirty="0"/>
              <a:t>Doelstellingen zorgcoördinatie</a:t>
            </a:r>
          </a:p>
        </p:txBody>
      </p:sp>
    </p:spTree>
    <p:extLst>
      <p:ext uri="{BB962C8B-B14F-4D97-AF65-F5344CB8AC3E}">
        <p14:creationId xmlns:p14="http://schemas.microsoft.com/office/powerpoint/2010/main" val="189165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148CB-B760-0BB8-5D79-E683C4DCC21E}"/>
              </a:ext>
            </a:extLst>
          </p:cNvPr>
          <p:cNvSpPr>
            <a:spLocks noGrp="1"/>
          </p:cNvSpPr>
          <p:nvPr>
            <p:ph type="title"/>
          </p:nvPr>
        </p:nvSpPr>
        <p:spPr/>
        <p:txBody>
          <a:bodyPr/>
          <a:lstStyle/>
          <a:p>
            <a:r>
              <a:rPr lang="nl-NL" dirty="0"/>
              <a:t>Zorgcoördinatieproces</a:t>
            </a:r>
          </a:p>
        </p:txBody>
      </p:sp>
      <p:sp>
        <p:nvSpPr>
          <p:cNvPr id="4" name="Tijdelijke aanduiding voor datum 3">
            <a:extLst>
              <a:ext uri="{FF2B5EF4-FFF2-40B4-BE49-F238E27FC236}">
                <a16:creationId xmlns:a16="http://schemas.microsoft.com/office/drawing/2014/main" id="{16CB6AA5-4348-A7A4-1573-E80515EF617F}"/>
              </a:ext>
            </a:extLst>
          </p:cNvPr>
          <p:cNvSpPr>
            <a:spLocks noGrp="1"/>
          </p:cNvSpPr>
          <p:nvPr>
            <p:ph type="dt" sz="half" idx="10"/>
          </p:nvPr>
        </p:nvSpPr>
        <p:spPr/>
        <p:txBody>
          <a:bodyPr/>
          <a:lstStyle/>
          <a:p>
            <a:fld id="{0A95C651-2C49-4B0E-B55A-E85E71D599CA}"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CB3B1C3F-FBE4-BA53-CDAE-EB2F419DAE57}"/>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dianummer 5">
            <a:extLst>
              <a:ext uri="{FF2B5EF4-FFF2-40B4-BE49-F238E27FC236}">
                <a16:creationId xmlns:a16="http://schemas.microsoft.com/office/drawing/2014/main" id="{AF766D05-1BD3-53FD-F0F0-2EFE872BCFD7}"/>
              </a:ext>
            </a:extLst>
          </p:cNvPr>
          <p:cNvSpPr>
            <a:spLocks noGrp="1"/>
          </p:cNvSpPr>
          <p:nvPr>
            <p:ph type="sldNum" sz="quarter" idx="12"/>
          </p:nvPr>
        </p:nvSpPr>
        <p:spPr/>
        <p:txBody>
          <a:bodyPr/>
          <a:lstStyle/>
          <a:p>
            <a:fld id="{6BA6D6F0-89F3-42B5-B3E4-7198CCF9CD05}" type="slidenum">
              <a:rPr lang="nl-NL" smtClean="0"/>
              <a:t>13</a:t>
            </a:fld>
            <a:endParaRPr lang="nl-NL" dirty="0"/>
          </a:p>
        </p:txBody>
      </p:sp>
      <p:pic>
        <p:nvPicPr>
          <p:cNvPr id="8" name="Afbeelding 7">
            <a:extLst>
              <a:ext uri="{FF2B5EF4-FFF2-40B4-BE49-F238E27FC236}">
                <a16:creationId xmlns:a16="http://schemas.microsoft.com/office/drawing/2014/main" id="{F6EC0562-D01C-06F5-91D7-7F2C312C9B88}"/>
              </a:ext>
            </a:extLst>
          </p:cNvPr>
          <p:cNvPicPr>
            <a:picLocks noChangeAspect="1"/>
          </p:cNvPicPr>
          <p:nvPr/>
        </p:nvPicPr>
        <p:blipFill>
          <a:blip r:embed="rId2"/>
          <a:stretch>
            <a:fillRect/>
          </a:stretch>
        </p:blipFill>
        <p:spPr>
          <a:xfrm>
            <a:off x="783475" y="2708753"/>
            <a:ext cx="15343579" cy="5889296"/>
          </a:xfrm>
          <a:prstGeom prst="rect">
            <a:avLst/>
          </a:prstGeom>
        </p:spPr>
      </p:pic>
    </p:spTree>
    <p:extLst>
      <p:ext uri="{BB962C8B-B14F-4D97-AF65-F5344CB8AC3E}">
        <p14:creationId xmlns:p14="http://schemas.microsoft.com/office/powerpoint/2010/main" val="37806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82ECC-CB15-0469-01C7-B375C7D5AE8C}"/>
              </a:ext>
            </a:extLst>
          </p:cNvPr>
          <p:cNvSpPr>
            <a:spLocks noGrp="1"/>
          </p:cNvSpPr>
          <p:nvPr>
            <p:ph type="title"/>
          </p:nvPr>
        </p:nvSpPr>
        <p:spPr/>
        <p:txBody>
          <a:bodyPr/>
          <a:lstStyle/>
          <a:p>
            <a:r>
              <a:rPr lang="nl-NL" dirty="0"/>
              <a:t>Zorgcoördinatieproces</a:t>
            </a:r>
          </a:p>
        </p:txBody>
      </p:sp>
      <p:sp>
        <p:nvSpPr>
          <p:cNvPr id="4" name="Tijdelijke aanduiding voor datum 3">
            <a:extLst>
              <a:ext uri="{FF2B5EF4-FFF2-40B4-BE49-F238E27FC236}">
                <a16:creationId xmlns:a16="http://schemas.microsoft.com/office/drawing/2014/main" id="{0F829BBC-EF0E-3F2C-C2E8-581B9247CE18}"/>
              </a:ext>
            </a:extLst>
          </p:cNvPr>
          <p:cNvSpPr>
            <a:spLocks noGrp="1"/>
          </p:cNvSpPr>
          <p:nvPr>
            <p:ph type="dt" sz="half" idx="10"/>
          </p:nvPr>
        </p:nvSpPr>
        <p:spPr/>
        <p:txBody>
          <a:bodyPr/>
          <a:lstStyle/>
          <a:p>
            <a:pPr defTabSz="1300460" hangingPunct="1"/>
            <a:fld id="{0A95C651-2C49-4B0E-B55A-E85E71D599CA}"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216106C2-7A1F-9804-9492-E3CECD942966}"/>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6" name="Tijdelijke aanduiding voor dianummer 5">
            <a:extLst>
              <a:ext uri="{FF2B5EF4-FFF2-40B4-BE49-F238E27FC236}">
                <a16:creationId xmlns:a16="http://schemas.microsoft.com/office/drawing/2014/main" id="{237B2751-8D26-1369-6FB2-86E467B96DC9}"/>
              </a:ext>
            </a:extLst>
          </p:cNvPr>
          <p:cNvSpPr>
            <a:spLocks noGrp="1"/>
          </p:cNvSpPr>
          <p:nvPr>
            <p:ph type="sldNum" sz="quarter" idx="12"/>
          </p:nvPr>
        </p:nvSpPr>
        <p:spPr>
          <a:xfrm>
            <a:off x="24283051" y="13145227"/>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14</a:t>
            </a:fld>
            <a:endParaRPr lang="nl-NL" kern="1200" dirty="0">
              <a:solidFill>
                <a:prstClr val="white"/>
              </a:solidFill>
              <a:latin typeface="Verdana"/>
            </a:endParaRPr>
          </a:p>
        </p:txBody>
      </p:sp>
      <p:pic>
        <p:nvPicPr>
          <p:cNvPr id="8" name="Afbeelding 7">
            <a:extLst>
              <a:ext uri="{FF2B5EF4-FFF2-40B4-BE49-F238E27FC236}">
                <a16:creationId xmlns:a16="http://schemas.microsoft.com/office/drawing/2014/main" id="{F5E70F88-C336-4029-5AEB-253B6A3E7B4C}"/>
              </a:ext>
            </a:extLst>
          </p:cNvPr>
          <p:cNvPicPr>
            <a:picLocks noChangeAspect="1"/>
          </p:cNvPicPr>
          <p:nvPr/>
        </p:nvPicPr>
        <p:blipFill>
          <a:blip r:embed="rId2"/>
          <a:stretch>
            <a:fillRect/>
          </a:stretch>
        </p:blipFill>
        <p:spPr>
          <a:xfrm>
            <a:off x="783712" y="2048916"/>
            <a:ext cx="15301544" cy="6688841"/>
          </a:xfrm>
          <a:prstGeom prst="rect">
            <a:avLst/>
          </a:prstGeom>
        </p:spPr>
      </p:pic>
    </p:spTree>
    <p:extLst>
      <p:ext uri="{BB962C8B-B14F-4D97-AF65-F5344CB8AC3E}">
        <p14:creationId xmlns:p14="http://schemas.microsoft.com/office/powerpoint/2010/main" val="220264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8A7204-BA75-5E01-1A4C-CD97F7814133}"/>
              </a:ext>
            </a:extLst>
          </p:cNvPr>
          <p:cNvSpPr>
            <a:spLocks noGrp="1"/>
          </p:cNvSpPr>
          <p:nvPr>
            <p:ph type="title"/>
          </p:nvPr>
        </p:nvSpPr>
        <p:spPr/>
        <p:txBody>
          <a:bodyPr/>
          <a:lstStyle/>
          <a:p>
            <a:r>
              <a:rPr lang="nl-NL" dirty="0"/>
              <a:t>Filmpje</a:t>
            </a:r>
          </a:p>
        </p:txBody>
      </p:sp>
      <p:sp>
        <p:nvSpPr>
          <p:cNvPr id="5" name="Tijdelijke aanduiding voor tekst 4">
            <a:extLst>
              <a:ext uri="{FF2B5EF4-FFF2-40B4-BE49-F238E27FC236}">
                <a16:creationId xmlns:a16="http://schemas.microsoft.com/office/drawing/2014/main" id="{AF006D0B-BE76-34EC-E1DC-DCA0EF2DBC8F}"/>
              </a:ext>
            </a:extLst>
          </p:cNvPr>
          <p:cNvSpPr>
            <a:spLocks noGrp="1"/>
          </p:cNvSpPr>
          <p:nvPr>
            <p:ph type="body" sz="quarter" idx="14"/>
          </p:nvPr>
        </p:nvSpPr>
        <p:spPr/>
        <p:txBody>
          <a:bodyPr/>
          <a:lstStyle/>
          <a:p>
            <a:pPr marL="0" indent="0">
              <a:buNone/>
            </a:pPr>
            <a:r>
              <a:rPr lang="nl-NL" dirty="0">
                <a:hlinkClick r:id="rId2"/>
              </a:rPr>
              <a:t>Zorgcoördinatie</a:t>
            </a:r>
            <a:r>
              <a:rPr lang="nl-NL" dirty="0"/>
              <a:t> </a:t>
            </a:r>
          </a:p>
        </p:txBody>
      </p:sp>
      <p:sp>
        <p:nvSpPr>
          <p:cNvPr id="2" name="Tijdelijke aanduiding voor datum 1">
            <a:extLst>
              <a:ext uri="{FF2B5EF4-FFF2-40B4-BE49-F238E27FC236}">
                <a16:creationId xmlns:a16="http://schemas.microsoft.com/office/drawing/2014/main" id="{881E9D19-5A60-3741-DA00-804B8EE6BB3F}"/>
              </a:ext>
            </a:extLst>
          </p:cNvPr>
          <p:cNvSpPr>
            <a:spLocks noGrp="1"/>
          </p:cNvSpPr>
          <p:nvPr>
            <p:ph type="dt" sz="half" idx="10"/>
          </p:nvPr>
        </p:nvSpPr>
        <p:spPr/>
        <p:txBody>
          <a:bodyPr/>
          <a:lstStyle/>
          <a:p>
            <a:fld id="{9DB13D9B-5A84-42B3-B647-2EAF3D64C138}" type="datetime1">
              <a:rPr lang="nl-NL" smtClean="0"/>
              <a:t>14-6-2024</a:t>
            </a:fld>
            <a:endParaRPr lang="nl-NL" dirty="0"/>
          </a:p>
        </p:txBody>
      </p:sp>
      <p:sp>
        <p:nvSpPr>
          <p:cNvPr id="3" name="Tijdelijke aanduiding voor voettekst 2">
            <a:extLst>
              <a:ext uri="{FF2B5EF4-FFF2-40B4-BE49-F238E27FC236}">
                <a16:creationId xmlns:a16="http://schemas.microsoft.com/office/drawing/2014/main" id="{4F4AA32B-323A-2EDD-852B-5B4E2C437C88}"/>
              </a:ext>
            </a:extLst>
          </p:cNvPr>
          <p:cNvSpPr>
            <a:spLocks noGrp="1"/>
          </p:cNvSpPr>
          <p:nvPr>
            <p:ph type="ftr" sz="quarter" idx="11"/>
          </p:nvPr>
        </p:nvSpPr>
        <p:spPr/>
        <p:txBody>
          <a:bodyPr/>
          <a:lstStyle/>
          <a:p>
            <a:r>
              <a:rPr lang="nl-NL"/>
              <a:t>Presentatie zorgcoordinatie V&amp;VN</a:t>
            </a:r>
            <a:endParaRPr lang="nl-NL" dirty="0"/>
          </a:p>
        </p:txBody>
      </p:sp>
    </p:spTree>
    <p:extLst>
      <p:ext uri="{BB962C8B-B14F-4D97-AF65-F5344CB8AC3E}">
        <p14:creationId xmlns:p14="http://schemas.microsoft.com/office/powerpoint/2010/main" val="1882729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CF9CE21-D3DB-9BAB-D26C-FA9D715322CF}"/>
              </a:ext>
            </a:extLst>
          </p:cNvPr>
          <p:cNvSpPr>
            <a:spLocks noGrp="1"/>
          </p:cNvSpPr>
          <p:nvPr>
            <p:ph type="title"/>
          </p:nvPr>
        </p:nvSpPr>
        <p:spPr>
          <a:xfrm>
            <a:off x="783713" y="692263"/>
            <a:ext cx="15772836" cy="1103071"/>
          </a:xfrm>
        </p:spPr>
        <p:txBody>
          <a:bodyPr/>
          <a:lstStyle/>
          <a:p>
            <a:br>
              <a:rPr lang="nl-NL" dirty="0"/>
            </a:br>
            <a:r>
              <a:rPr lang="nl-NL" dirty="0"/>
              <a:t>Samenwerking binnen de domeinen</a:t>
            </a:r>
          </a:p>
        </p:txBody>
      </p:sp>
      <p:pic>
        <p:nvPicPr>
          <p:cNvPr id="11" name="Afbeelding 10">
            <a:extLst>
              <a:ext uri="{FF2B5EF4-FFF2-40B4-BE49-F238E27FC236}">
                <a16:creationId xmlns:a16="http://schemas.microsoft.com/office/drawing/2014/main" id="{9289F221-613F-B384-768C-96C2CE409FC3}"/>
              </a:ext>
            </a:extLst>
          </p:cNvPr>
          <p:cNvPicPr>
            <a:picLocks noChangeAspect="1"/>
          </p:cNvPicPr>
          <p:nvPr/>
        </p:nvPicPr>
        <p:blipFill>
          <a:blip r:embed="rId2"/>
          <a:stretch>
            <a:fillRect/>
          </a:stretch>
        </p:blipFill>
        <p:spPr>
          <a:xfrm>
            <a:off x="9426035" y="2123552"/>
            <a:ext cx="6228494" cy="5367923"/>
          </a:xfrm>
          <a:prstGeom prst="rect">
            <a:avLst/>
          </a:prstGeom>
        </p:spPr>
      </p:pic>
      <p:pic>
        <p:nvPicPr>
          <p:cNvPr id="12" name="Afbeelding 11">
            <a:extLst>
              <a:ext uri="{FF2B5EF4-FFF2-40B4-BE49-F238E27FC236}">
                <a16:creationId xmlns:a16="http://schemas.microsoft.com/office/drawing/2014/main" id="{79A94B60-2B35-F12B-7A92-EF9685149E03}"/>
              </a:ext>
            </a:extLst>
          </p:cNvPr>
          <p:cNvPicPr>
            <a:picLocks noChangeAspect="1"/>
          </p:cNvPicPr>
          <p:nvPr/>
        </p:nvPicPr>
        <p:blipFill>
          <a:blip r:embed="rId3"/>
          <a:stretch>
            <a:fillRect/>
          </a:stretch>
        </p:blipFill>
        <p:spPr>
          <a:xfrm>
            <a:off x="834589" y="2389632"/>
            <a:ext cx="8920234" cy="5101843"/>
          </a:xfrm>
          <a:prstGeom prst="rect">
            <a:avLst/>
          </a:prstGeom>
        </p:spPr>
      </p:pic>
      <p:sp>
        <p:nvSpPr>
          <p:cNvPr id="14" name="Tijdelijke aanduiding voor datum 13">
            <a:extLst>
              <a:ext uri="{FF2B5EF4-FFF2-40B4-BE49-F238E27FC236}">
                <a16:creationId xmlns:a16="http://schemas.microsoft.com/office/drawing/2014/main" id="{845DE976-DA05-4B76-5861-228F3913E066}"/>
              </a:ext>
            </a:extLst>
          </p:cNvPr>
          <p:cNvSpPr>
            <a:spLocks noGrp="1"/>
          </p:cNvSpPr>
          <p:nvPr>
            <p:ph type="dt" sz="half" idx="10"/>
          </p:nvPr>
        </p:nvSpPr>
        <p:spPr/>
        <p:txBody>
          <a:bodyPr/>
          <a:lstStyle/>
          <a:p>
            <a:pPr defTabSz="1300460" hangingPunct="1"/>
            <a:fld id="{FFC95BCB-ECFD-49BB-9F1F-6286FADD8370}"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17" name="Tijdelijke aanduiding voor voettekst 16">
            <a:extLst>
              <a:ext uri="{FF2B5EF4-FFF2-40B4-BE49-F238E27FC236}">
                <a16:creationId xmlns:a16="http://schemas.microsoft.com/office/drawing/2014/main" id="{FE24311C-8B46-FDCB-4EC7-A91D563F2D71}"/>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Tree>
    <p:extLst>
      <p:ext uri="{BB962C8B-B14F-4D97-AF65-F5344CB8AC3E}">
        <p14:creationId xmlns:p14="http://schemas.microsoft.com/office/powerpoint/2010/main" val="131576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E2AC5-0181-0B56-4FB9-AB35739595B6}"/>
              </a:ext>
            </a:extLst>
          </p:cNvPr>
          <p:cNvSpPr>
            <a:spLocks noGrp="1"/>
          </p:cNvSpPr>
          <p:nvPr>
            <p:ph type="title"/>
          </p:nvPr>
        </p:nvSpPr>
        <p:spPr/>
        <p:txBody>
          <a:bodyPr/>
          <a:lstStyle/>
          <a:p>
            <a:r>
              <a:rPr lang="nl-NL" dirty="0"/>
              <a:t>Verbeterde urgentie-indeling</a:t>
            </a:r>
          </a:p>
        </p:txBody>
      </p:sp>
      <p:sp>
        <p:nvSpPr>
          <p:cNvPr id="3" name="Tijdelijke aanduiding voor datum 2">
            <a:extLst>
              <a:ext uri="{FF2B5EF4-FFF2-40B4-BE49-F238E27FC236}">
                <a16:creationId xmlns:a16="http://schemas.microsoft.com/office/drawing/2014/main" id="{0BAC9403-CF8D-E646-1706-50C600624F02}"/>
              </a:ext>
            </a:extLst>
          </p:cNvPr>
          <p:cNvSpPr>
            <a:spLocks noGrp="1"/>
          </p:cNvSpPr>
          <p:nvPr>
            <p:ph type="dt" sz="half" idx="10"/>
          </p:nvPr>
        </p:nvSpPr>
        <p:spPr/>
        <p:txBody>
          <a:bodyPr/>
          <a:lstStyle/>
          <a:p>
            <a:pPr defTabSz="1300460" hangingPunct="1"/>
            <a:fld id="{6D9AD29E-1E05-4086-A877-EC1766CB3F90}"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4" name="Tijdelijke aanduiding voor voettekst 3">
            <a:extLst>
              <a:ext uri="{FF2B5EF4-FFF2-40B4-BE49-F238E27FC236}">
                <a16:creationId xmlns:a16="http://schemas.microsoft.com/office/drawing/2014/main" id="{280F0952-3E92-D61A-210C-69C09E64E1A3}"/>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5" name="Tijdelijke aanduiding voor dianummer 4">
            <a:extLst>
              <a:ext uri="{FF2B5EF4-FFF2-40B4-BE49-F238E27FC236}">
                <a16:creationId xmlns:a16="http://schemas.microsoft.com/office/drawing/2014/main" id="{79762A4C-4E99-19ED-1019-CB0DE1504F95}"/>
              </a:ext>
            </a:extLst>
          </p:cNvPr>
          <p:cNvSpPr>
            <a:spLocks noGrp="1"/>
          </p:cNvSpPr>
          <p:nvPr>
            <p:ph type="sldNum" sz="quarter" idx="12"/>
          </p:nvPr>
        </p:nvSpPr>
        <p:spPr>
          <a:xfrm>
            <a:off x="24283051" y="13145227"/>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17</a:t>
            </a:fld>
            <a:endParaRPr lang="nl-NL" kern="1200" dirty="0">
              <a:solidFill>
                <a:prstClr val="white"/>
              </a:solidFill>
              <a:latin typeface="Verdana"/>
            </a:endParaRPr>
          </a:p>
        </p:txBody>
      </p:sp>
      <p:pic>
        <p:nvPicPr>
          <p:cNvPr id="7" name="Picture 2">
            <a:extLst>
              <a:ext uri="{FF2B5EF4-FFF2-40B4-BE49-F238E27FC236}">
                <a16:creationId xmlns:a16="http://schemas.microsoft.com/office/drawing/2014/main" id="{7CD26156-07DE-F39D-D4C2-4C6223095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44" y="1882986"/>
            <a:ext cx="7775787" cy="67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0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9CF35035-0EDA-DD35-9AF7-B1A8CAAFA4A1}"/>
              </a:ext>
            </a:extLst>
          </p:cNvPr>
          <p:cNvPicPr>
            <a:picLocks noChangeAspect="1"/>
          </p:cNvPicPr>
          <p:nvPr/>
        </p:nvPicPr>
        <p:blipFill>
          <a:blip r:embed="rId2"/>
          <a:stretch>
            <a:fillRect/>
          </a:stretch>
        </p:blipFill>
        <p:spPr>
          <a:xfrm>
            <a:off x="8456049" y="3155807"/>
            <a:ext cx="4471204" cy="4631966"/>
          </a:xfrm>
          <a:prstGeom prst="rect">
            <a:avLst/>
          </a:prstGeom>
        </p:spPr>
      </p:pic>
      <p:sp>
        <p:nvSpPr>
          <p:cNvPr id="3" name="Titel 2">
            <a:extLst>
              <a:ext uri="{FF2B5EF4-FFF2-40B4-BE49-F238E27FC236}">
                <a16:creationId xmlns:a16="http://schemas.microsoft.com/office/drawing/2014/main" id="{86ADBF8F-D966-8CE3-9838-ADB827FB0FA3}"/>
              </a:ext>
            </a:extLst>
          </p:cNvPr>
          <p:cNvSpPr>
            <a:spLocks noGrp="1"/>
          </p:cNvSpPr>
          <p:nvPr>
            <p:ph type="title"/>
          </p:nvPr>
        </p:nvSpPr>
        <p:spPr/>
        <p:txBody>
          <a:bodyPr/>
          <a:lstStyle/>
          <a:p>
            <a:r>
              <a:rPr lang="nl-NL" dirty="0"/>
              <a:t>Uitdagingen</a:t>
            </a:r>
          </a:p>
        </p:txBody>
      </p:sp>
      <p:pic>
        <p:nvPicPr>
          <p:cNvPr id="4" name="Afbeelding 3">
            <a:extLst>
              <a:ext uri="{FF2B5EF4-FFF2-40B4-BE49-F238E27FC236}">
                <a16:creationId xmlns:a16="http://schemas.microsoft.com/office/drawing/2014/main" id="{6D0E8795-DC2B-2006-18EA-F12EA826D850}"/>
              </a:ext>
            </a:extLst>
          </p:cNvPr>
          <p:cNvPicPr>
            <a:picLocks noChangeAspect="1"/>
          </p:cNvPicPr>
          <p:nvPr/>
        </p:nvPicPr>
        <p:blipFill>
          <a:blip r:embed="rId3"/>
          <a:stretch>
            <a:fillRect/>
          </a:stretch>
        </p:blipFill>
        <p:spPr>
          <a:xfrm>
            <a:off x="4380523" y="3071677"/>
            <a:ext cx="4076902" cy="4800225"/>
          </a:xfrm>
          <a:prstGeom prst="rect">
            <a:avLst/>
          </a:prstGeom>
        </p:spPr>
      </p:pic>
      <p:pic>
        <p:nvPicPr>
          <p:cNvPr id="5" name="Afbeelding 4">
            <a:extLst>
              <a:ext uri="{FF2B5EF4-FFF2-40B4-BE49-F238E27FC236}">
                <a16:creationId xmlns:a16="http://schemas.microsoft.com/office/drawing/2014/main" id="{6C294FF2-BDAA-E776-A889-6732A03A9CC3}"/>
              </a:ext>
            </a:extLst>
          </p:cNvPr>
          <p:cNvPicPr>
            <a:picLocks noChangeAspect="1"/>
          </p:cNvPicPr>
          <p:nvPr/>
        </p:nvPicPr>
        <p:blipFill>
          <a:blip r:embed="rId4"/>
          <a:stretch>
            <a:fillRect/>
          </a:stretch>
        </p:blipFill>
        <p:spPr>
          <a:xfrm>
            <a:off x="402493" y="2655369"/>
            <a:ext cx="3876326" cy="4849094"/>
          </a:xfrm>
          <a:prstGeom prst="rect">
            <a:avLst/>
          </a:prstGeom>
        </p:spPr>
      </p:pic>
      <p:sp>
        <p:nvSpPr>
          <p:cNvPr id="6" name="Rechthoek 5">
            <a:extLst>
              <a:ext uri="{FF2B5EF4-FFF2-40B4-BE49-F238E27FC236}">
                <a16:creationId xmlns:a16="http://schemas.microsoft.com/office/drawing/2014/main" id="{1033A38A-6D94-30DE-6F0B-BC19D208D74C}"/>
              </a:ext>
            </a:extLst>
          </p:cNvPr>
          <p:cNvSpPr/>
          <p:nvPr/>
        </p:nvSpPr>
        <p:spPr>
          <a:xfrm>
            <a:off x="78523" y="2613658"/>
            <a:ext cx="3004332" cy="4634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7" tIns="71997" rIns="71997" bIns="71997" rtlCol="0" anchor="ctr"/>
          <a:lstStyle/>
          <a:p>
            <a:pPr defTabSz="1300460" hangingPunct="1"/>
            <a:r>
              <a:rPr lang="nl-NL" sz="2560" kern="1200" dirty="0">
                <a:solidFill>
                  <a:prstClr val="white"/>
                </a:solidFill>
                <a:latin typeface="Verdana"/>
              </a:rPr>
              <a:t>25 RAV’s</a:t>
            </a:r>
          </a:p>
        </p:txBody>
      </p:sp>
      <p:sp>
        <p:nvSpPr>
          <p:cNvPr id="14" name="Rechthoek 13">
            <a:extLst>
              <a:ext uri="{FF2B5EF4-FFF2-40B4-BE49-F238E27FC236}">
                <a16:creationId xmlns:a16="http://schemas.microsoft.com/office/drawing/2014/main" id="{C0FC6815-8AA0-60D6-D912-4FF7CEDDFD39}"/>
              </a:ext>
            </a:extLst>
          </p:cNvPr>
          <p:cNvSpPr/>
          <p:nvPr/>
        </p:nvSpPr>
        <p:spPr>
          <a:xfrm>
            <a:off x="8906601" y="2604072"/>
            <a:ext cx="3279800" cy="5515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7" tIns="71997" rIns="71997" bIns="71997" rtlCol="0" anchor="ctr"/>
          <a:lstStyle/>
          <a:p>
            <a:pPr defTabSz="1300460" hangingPunct="1"/>
            <a:r>
              <a:rPr lang="nl-NL" sz="2560" kern="1200" dirty="0">
                <a:solidFill>
                  <a:prstClr val="white"/>
                </a:solidFill>
                <a:latin typeface="Verdana"/>
              </a:rPr>
              <a:t>10 Meldkamers</a:t>
            </a:r>
          </a:p>
        </p:txBody>
      </p:sp>
      <p:sp>
        <p:nvSpPr>
          <p:cNvPr id="15" name="Rechthoek 14">
            <a:extLst>
              <a:ext uri="{FF2B5EF4-FFF2-40B4-BE49-F238E27FC236}">
                <a16:creationId xmlns:a16="http://schemas.microsoft.com/office/drawing/2014/main" id="{0BD9A4D6-0119-C452-0EC3-E6925853B068}"/>
              </a:ext>
            </a:extLst>
          </p:cNvPr>
          <p:cNvSpPr/>
          <p:nvPr/>
        </p:nvSpPr>
        <p:spPr>
          <a:xfrm>
            <a:off x="4602789" y="2655369"/>
            <a:ext cx="3153441" cy="4634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7" tIns="71997" rIns="71997" bIns="71997" rtlCol="0" anchor="ctr"/>
          <a:lstStyle/>
          <a:p>
            <a:pPr defTabSz="1300460" hangingPunct="1"/>
            <a:r>
              <a:rPr lang="nl-NL" sz="2560" kern="1200" dirty="0">
                <a:solidFill>
                  <a:prstClr val="white"/>
                </a:solidFill>
                <a:latin typeface="Verdana"/>
              </a:rPr>
              <a:t>10 ROAZ</a:t>
            </a:r>
          </a:p>
        </p:txBody>
      </p:sp>
      <p:pic>
        <p:nvPicPr>
          <p:cNvPr id="18" name="Afbeelding 17">
            <a:extLst>
              <a:ext uri="{FF2B5EF4-FFF2-40B4-BE49-F238E27FC236}">
                <a16:creationId xmlns:a16="http://schemas.microsoft.com/office/drawing/2014/main" id="{85103C3F-B510-F0C1-476B-8E14ADC4E718}"/>
              </a:ext>
            </a:extLst>
          </p:cNvPr>
          <p:cNvPicPr>
            <a:picLocks noChangeAspect="1"/>
          </p:cNvPicPr>
          <p:nvPr/>
        </p:nvPicPr>
        <p:blipFill>
          <a:blip r:embed="rId5"/>
          <a:stretch>
            <a:fillRect/>
          </a:stretch>
        </p:blipFill>
        <p:spPr>
          <a:xfrm>
            <a:off x="13119230" y="3197564"/>
            <a:ext cx="3600997" cy="4428991"/>
          </a:xfrm>
          <a:prstGeom prst="rect">
            <a:avLst/>
          </a:prstGeom>
        </p:spPr>
      </p:pic>
      <p:sp>
        <p:nvSpPr>
          <p:cNvPr id="16" name="Rechthoek 15">
            <a:extLst>
              <a:ext uri="{FF2B5EF4-FFF2-40B4-BE49-F238E27FC236}">
                <a16:creationId xmlns:a16="http://schemas.microsoft.com/office/drawing/2014/main" id="{FCA71AEF-D83C-276F-FFC3-1E5DEB60170A}"/>
              </a:ext>
            </a:extLst>
          </p:cNvPr>
          <p:cNvSpPr/>
          <p:nvPr/>
        </p:nvSpPr>
        <p:spPr>
          <a:xfrm>
            <a:off x="13376429" y="2539704"/>
            <a:ext cx="3279800" cy="6578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7" tIns="71997" rIns="71997" bIns="71997" rtlCol="0" anchor="ctr"/>
          <a:lstStyle/>
          <a:p>
            <a:pPr defTabSz="1300460" hangingPunct="1"/>
            <a:r>
              <a:rPr lang="nl-NL" sz="2400" kern="1200" dirty="0">
                <a:solidFill>
                  <a:prstClr val="white"/>
                </a:solidFill>
                <a:latin typeface="Verdana"/>
              </a:rPr>
              <a:t>25 Veiligheidsregio’s</a:t>
            </a:r>
          </a:p>
        </p:txBody>
      </p:sp>
      <p:sp>
        <p:nvSpPr>
          <p:cNvPr id="2" name="Tijdelijke aanduiding voor datum 1">
            <a:extLst>
              <a:ext uri="{FF2B5EF4-FFF2-40B4-BE49-F238E27FC236}">
                <a16:creationId xmlns:a16="http://schemas.microsoft.com/office/drawing/2014/main" id="{94FB87DF-97BC-0FA1-B543-BB84B7603CE8}"/>
              </a:ext>
            </a:extLst>
          </p:cNvPr>
          <p:cNvSpPr>
            <a:spLocks noGrp="1"/>
          </p:cNvSpPr>
          <p:nvPr>
            <p:ph type="dt" sz="half" idx="10"/>
          </p:nvPr>
        </p:nvSpPr>
        <p:spPr/>
        <p:txBody>
          <a:bodyPr/>
          <a:lstStyle/>
          <a:p>
            <a:fld id="{5B4E706A-593D-4A1E-86F6-6BEEEF5744BC}" type="datetime1">
              <a:rPr lang="nl-NL" smtClean="0"/>
              <a:t>14-6-2024</a:t>
            </a:fld>
            <a:endParaRPr lang="nl-NL" dirty="0"/>
          </a:p>
        </p:txBody>
      </p:sp>
      <p:sp>
        <p:nvSpPr>
          <p:cNvPr id="7" name="Tijdelijke aanduiding voor voettekst 6">
            <a:extLst>
              <a:ext uri="{FF2B5EF4-FFF2-40B4-BE49-F238E27FC236}">
                <a16:creationId xmlns:a16="http://schemas.microsoft.com/office/drawing/2014/main" id="{EB8E1CDF-1EE5-249C-8F98-53DA69F90AAD}"/>
              </a:ext>
            </a:extLst>
          </p:cNvPr>
          <p:cNvSpPr>
            <a:spLocks noGrp="1"/>
          </p:cNvSpPr>
          <p:nvPr>
            <p:ph type="ftr" sz="quarter" idx="11"/>
          </p:nvPr>
        </p:nvSpPr>
        <p:spPr/>
        <p:txBody>
          <a:bodyPr/>
          <a:lstStyle/>
          <a:p>
            <a:r>
              <a:rPr lang="nl-NL"/>
              <a:t>Presentatie zorgcoordinatie V&amp;VN</a:t>
            </a:r>
            <a:endParaRPr lang="nl-NL" dirty="0"/>
          </a:p>
        </p:txBody>
      </p:sp>
      <p:sp>
        <p:nvSpPr>
          <p:cNvPr id="8" name="Tijdelijke aanduiding voor tekst 5">
            <a:extLst>
              <a:ext uri="{FF2B5EF4-FFF2-40B4-BE49-F238E27FC236}">
                <a16:creationId xmlns:a16="http://schemas.microsoft.com/office/drawing/2014/main" id="{C9166A5F-96C8-3F28-7789-FC6F98BBDDCC}"/>
              </a:ext>
            </a:extLst>
          </p:cNvPr>
          <p:cNvSpPr>
            <a:spLocks noGrp="1"/>
          </p:cNvSpPr>
          <p:nvPr>
            <p:ph type="body" idx="13"/>
          </p:nvPr>
        </p:nvSpPr>
        <p:spPr>
          <a:xfrm>
            <a:off x="783472" y="1814942"/>
            <a:ext cx="15775202" cy="393042"/>
          </a:xfrm>
        </p:spPr>
        <p:txBody>
          <a:bodyPr/>
          <a:lstStyle/>
          <a:p>
            <a:r>
              <a:rPr lang="nl-NL" dirty="0"/>
              <a:t>Samenwerking binnen verschillende regio’s</a:t>
            </a:r>
          </a:p>
        </p:txBody>
      </p:sp>
    </p:spTree>
    <p:extLst>
      <p:ext uri="{BB962C8B-B14F-4D97-AF65-F5344CB8AC3E}">
        <p14:creationId xmlns:p14="http://schemas.microsoft.com/office/powerpoint/2010/main" val="63717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CAB93-B20C-4430-3770-EBA3C9745BFE}"/>
              </a:ext>
            </a:extLst>
          </p:cNvPr>
          <p:cNvSpPr>
            <a:spLocks noGrp="1"/>
          </p:cNvSpPr>
          <p:nvPr>
            <p:ph type="title"/>
          </p:nvPr>
        </p:nvSpPr>
        <p:spPr/>
        <p:txBody>
          <a:bodyPr/>
          <a:lstStyle/>
          <a:p>
            <a:r>
              <a:rPr lang="nl-NL" dirty="0"/>
              <a:t>RAV/ROAZ </a:t>
            </a:r>
          </a:p>
        </p:txBody>
      </p:sp>
      <p:sp>
        <p:nvSpPr>
          <p:cNvPr id="4" name="Tijdelijke aanduiding voor datum 3">
            <a:extLst>
              <a:ext uri="{FF2B5EF4-FFF2-40B4-BE49-F238E27FC236}">
                <a16:creationId xmlns:a16="http://schemas.microsoft.com/office/drawing/2014/main" id="{10648F03-FDF7-0BE8-466A-6AC82297E4C5}"/>
              </a:ext>
            </a:extLst>
          </p:cNvPr>
          <p:cNvSpPr>
            <a:spLocks noGrp="1"/>
          </p:cNvSpPr>
          <p:nvPr>
            <p:ph type="dt" sz="half" idx="10"/>
          </p:nvPr>
        </p:nvSpPr>
        <p:spPr/>
        <p:txBody>
          <a:bodyPr/>
          <a:lstStyle/>
          <a:p>
            <a:pPr defTabSz="1300460" hangingPunct="1"/>
            <a:fld id="{3D71A839-A7ED-4DA0-A249-E586E5C2EEDD}"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E3E7C6BF-A7D7-214F-3A0B-4A51B4704E20}"/>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pic>
        <p:nvPicPr>
          <p:cNvPr id="12" name="Afbeelding 11">
            <a:extLst>
              <a:ext uri="{FF2B5EF4-FFF2-40B4-BE49-F238E27FC236}">
                <a16:creationId xmlns:a16="http://schemas.microsoft.com/office/drawing/2014/main" id="{79ADFF73-0BD7-35F2-E910-4550D28D6430}"/>
              </a:ext>
            </a:extLst>
          </p:cNvPr>
          <p:cNvPicPr>
            <a:picLocks noChangeAspect="1"/>
          </p:cNvPicPr>
          <p:nvPr/>
        </p:nvPicPr>
        <p:blipFill>
          <a:blip r:embed="rId3"/>
          <a:stretch>
            <a:fillRect/>
          </a:stretch>
        </p:blipFill>
        <p:spPr>
          <a:xfrm>
            <a:off x="8191425" y="131603"/>
            <a:ext cx="8060878" cy="9490395"/>
          </a:xfrm>
          <a:prstGeom prst="rect">
            <a:avLst/>
          </a:prstGeom>
        </p:spPr>
      </p:pic>
      <p:sp>
        <p:nvSpPr>
          <p:cNvPr id="13" name="Rechthoek 12">
            <a:extLst>
              <a:ext uri="{FF2B5EF4-FFF2-40B4-BE49-F238E27FC236}">
                <a16:creationId xmlns:a16="http://schemas.microsoft.com/office/drawing/2014/main" id="{111C9B4E-C9DD-3745-26D6-2BC473B85A09}"/>
              </a:ext>
            </a:extLst>
          </p:cNvPr>
          <p:cNvSpPr/>
          <p:nvPr/>
        </p:nvSpPr>
        <p:spPr>
          <a:xfrm>
            <a:off x="13111147" y="5460265"/>
            <a:ext cx="2062619" cy="32179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Acute Zorg Regio Oost</a:t>
            </a:r>
            <a:endParaRPr lang="nl-NL" sz="1280" kern="1200" dirty="0">
              <a:solidFill>
                <a:srgbClr val="002060"/>
              </a:solidFill>
              <a:latin typeface="Verdana"/>
            </a:endParaRPr>
          </a:p>
        </p:txBody>
      </p:sp>
      <p:sp>
        <p:nvSpPr>
          <p:cNvPr id="14" name="Rechthoek 13">
            <a:extLst>
              <a:ext uri="{FF2B5EF4-FFF2-40B4-BE49-F238E27FC236}">
                <a16:creationId xmlns:a16="http://schemas.microsoft.com/office/drawing/2014/main" id="{8962F37D-C317-77D7-66B9-5A62AE048F2D}"/>
              </a:ext>
            </a:extLst>
          </p:cNvPr>
          <p:cNvSpPr/>
          <p:nvPr/>
        </p:nvSpPr>
        <p:spPr>
          <a:xfrm>
            <a:off x="13926890" y="2031689"/>
            <a:ext cx="1675750" cy="3930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AZ Noord NL</a:t>
            </a:r>
            <a:endParaRPr lang="nl-NL" sz="1280" kern="1200" dirty="0">
              <a:solidFill>
                <a:srgbClr val="002060"/>
              </a:solidFill>
              <a:latin typeface="Verdana"/>
            </a:endParaRPr>
          </a:p>
        </p:txBody>
      </p:sp>
      <p:sp>
        <p:nvSpPr>
          <p:cNvPr id="15" name="Rechthoek 14">
            <a:extLst>
              <a:ext uri="{FF2B5EF4-FFF2-40B4-BE49-F238E27FC236}">
                <a16:creationId xmlns:a16="http://schemas.microsoft.com/office/drawing/2014/main" id="{8B66C461-46AF-CCFA-0A7E-3A51C5974A56}"/>
              </a:ext>
            </a:extLst>
          </p:cNvPr>
          <p:cNvSpPr/>
          <p:nvPr/>
        </p:nvSpPr>
        <p:spPr>
          <a:xfrm>
            <a:off x="8312371" y="5816354"/>
            <a:ext cx="1339303" cy="31385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 ZW-NL  </a:t>
            </a:r>
            <a:endParaRPr lang="nl-NL" sz="1280" kern="1200" dirty="0">
              <a:solidFill>
                <a:srgbClr val="002060"/>
              </a:solidFill>
              <a:latin typeface="Verdana"/>
            </a:endParaRPr>
          </a:p>
        </p:txBody>
      </p:sp>
      <p:sp>
        <p:nvSpPr>
          <p:cNvPr id="16" name="Rechthoek 15">
            <a:extLst>
              <a:ext uri="{FF2B5EF4-FFF2-40B4-BE49-F238E27FC236}">
                <a16:creationId xmlns:a16="http://schemas.microsoft.com/office/drawing/2014/main" id="{A256841D-A79B-063F-D5E0-28A5AF74845D}"/>
              </a:ext>
            </a:extLst>
          </p:cNvPr>
          <p:cNvSpPr/>
          <p:nvPr/>
        </p:nvSpPr>
        <p:spPr>
          <a:xfrm>
            <a:off x="9594184" y="2969088"/>
            <a:ext cx="1742414" cy="3930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AZ NH/</a:t>
            </a:r>
            <a:r>
              <a:rPr lang="nl-NL" sz="1280" kern="1200" dirty="0" err="1">
                <a:solidFill>
                  <a:prstClr val="white"/>
                </a:solidFill>
                <a:latin typeface="Verdana"/>
              </a:rPr>
              <a:t>Fl</a:t>
            </a:r>
            <a:r>
              <a:rPr lang="nl-NL" sz="1280" kern="1200" dirty="0">
                <a:solidFill>
                  <a:prstClr val="white"/>
                </a:solidFill>
                <a:latin typeface="Verdana"/>
              </a:rPr>
              <a:t> </a:t>
            </a:r>
            <a:endParaRPr lang="nl-NL" sz="1280" kern="1200" dirty="0">
              <a:solidFill>
                <a:srgbClr val="002060"/>
              </a:solidFill>
              <a:latin typeface="Verdana"/>
            </a:endParaRPr>
          </a:p>
        </p:txBody>
      </p:sp>
      <p:sp>
        <p:nvSpPr>
          <p:cNvPr id="17" name="Rechthoek 16">
            <a:extLst>
              <a:ext uri="{FF2B5EF4-FFF2-40B4-BE49-F238E27FC236}">
                <a16:creationId xmlns:a16="http://schemas.microsoft.com/office/drawing/2014/main" id="{87F8C63B-FB88-8D06-FA6E-8C9C0C77F10C}"/>
              </a:ext>
            </a:extLst>
          </p:cNvPr>
          <p:cNvSpPr/>
          <p:nvPr/>
        </p:nvSpPr>
        <p:spPr>
          <a:xfrm>
            <a:off x="13498015" y="3564373"/>
            <a:ext cx="1675751" cy="3649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AZ Zwolle</a:t>
            </a:r>
            <a:endParaRPr lang="nl-NL" sz="1280" kern="1200" dirty="0">
              <a:solidFill>
                <a:srgbClr val="002060"/>
              </a:solidFill>
              <a:latin typeface="Verdana"/>
            </a:endParaRPr>
          </a:p>
        </p:txBody>
      </p:sp>
      <p:sp>
        <p:nvSpPr>
          <p:cNvPr id="18" name="Rechthoek 17">
            <a:extLst>
              <a:ext uri="{FF2B5EF4-FFF2-40B4-BE49-F238E27FC236}">
                <a16:creationId xmlns:a16="http://schemas.microsoft.com/office/drawing/2014/main" id="{35E7F5DA-9588-9E08-1FD8-59F1350B2A8F}"/>
              </a:ext>
            </a:extLst>
          </p:cNvPr>
          <p:cNvSpPr/>
          <p:nvPr/>
        </p:nvSpPr>
        <p:spPr>
          <a:xfrm>
            <a:off x="11109184" y="6367888"/>
            <a:ext cx="1742415" cy="3930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Acute Zorg Brabant</a:t>
            </a:r>
            <a:endParaRPr lang="nl-NL" sz="1280" kern="1200" dirty="0">
              <a:solidFill>
                <a:srgbClr val="002060"/>
              </a:solidFill>
              <a:latin typeface="Verdana"/>
            </a:endParaRPr>
          </a:p>
        </p:txBody>
      </p:sp>
      <p:sp>
        <p:nvSpPr>
          <p:cNvPr id="3" name="Rechthoek 2">
            <a:extLst>
              <a:ext uri="{FF2B5EF4-FFF2-40B4-BE49-F238E27FC236}">
                <a16:creationId xmlns:a16="http://schemas.microsoft.com/office/drawing/2014/main" id="{8E102211-6B70-4F85-E987-B51CC1F77C8E}"/>
              </a:ext>
            </a:extLst>
          </p:cNvPr>
          <p:cNvSpPr/>
          <p:nvPr/>
        </p:nvSpPr>
        <p:spPr>
          <a:xfrm>
            <a:off x="11336598" y="4768104"/>
            <a:ext cx="1503330" cy="3930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AZ MNL</a:t>
            </a:r>
            <a:endParaRPr lang="nl-NL" sz="1280" kern="1200" dirty="0">
              <a:solidFill>
                <a:srgbClr val="002060"/>
              </a:solidFill>
              <a:latin typeface="Verdana"/>
            </a:endParaRPr>
          </a:p>
        </p:txBody>
      </p:sp>
      <p:sp>
        <p:nvSpPr>
          <p:cNvPr id="7" name="Rechthoek 6">
            <a:extLst>
              <a:ext uri="{FF2B5EF4-FFF2-40B4-BE49-F238E27FC236}">
                <a16:creationId xmlns:a16="http://schemas.microsoft.com/office/drawing/2014/main" id="{0FDA3DED-8718-D047-5BC0-C256FA479FBA}"/>
              </a:ext>
            </a:extLst>
          </p:cNvPr>
          <p:cNvSpPr/>
          <p:nvPr/>
        </p:nvSpPr>
        <p:spPr>
          <a:xfrm>
            <a:off x="9155018" y="4601034"/>
            <a:ext cx="1655411" cy="2864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AZ West </a:t>
            </a:r>
            <a:endParaRPr lang="nl-NL" sz="1280" kern="1200" dirty="0">
              <a:solidFill>
                <a:srgbClr val="002060"/>
              </a:solidFill>
              <a:latin typeface="Verdana"/>
            </a:endParaRPr>
          </a:p>
        </p:txBody>
      </p:sp>
      <p:sp>
        <p:nvSpPr>
          <p:cNvPr id="9" name="Rechthoek 8">
            <a:extLst>
              <a:ext uri="{FF2B5EF4-FFF2-40B4-BE49-F238E27FC236}">
                <a16:creationId xmlns:a16="http://schemas.microsoft.com/office/drawing/2014/main" id="{682A6152-3A7E-BDC8-A567-900CAEEB6C40}"/>
              </a:ext>
            </a:extLst>
          </p:cNvPr>
          <p:cNvSpPr/>
          <p:nvPr/>
        </p:nvSpPr>
        <p:spPr>
          <a:xfrm>
            <a:off x="14633851" y="4494211"/>
            <a:ext cx="1503330" cy="28643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 Euregio</a:t>
            </a:r>
            <a:endParaRPr lang="nl-NL" sz="1280" kern="1200" dirty="0">
              <a:solidFill>
                <a:srgbClr val="002060"/>
              </a:solidFill>
              <a:latin typeface="Verdana"/>
            </a:endParaRPr>
          </a:p>
        </p:txBody>
      </p:sp>
      <p:pic>
        <p:nvPicPr>
          <p:cNvPr id="19" name="Tijdelijke aanduiding voor inhoud 18">
            <a:extLst>
              <a:ext uri="{FF2B5EF4-FFF2-40B4-BE49-F238E27FC236}">
                <a16:creationId xmlns:a16="http://schemas.microsoft.com/office/drawing/2014/main" id="{C1ACD069-BC14-4C95-FB47-902805EFE927}"/>
              </a:ext>
            </a:extLst>
          </p:cNvPr>
          <p:cNvPicPr>
            <a:picLocks noGrp="1" noChangeAspect="1"/>
          </p:cNvPicPr>
          <p:nvPr>
            <p:ph idx="1"/>
          </p:nvPr>
        </p:nvPicPr>
        <p:blipFill>
          <a:blip r:embed="rId4"/>
          <a:stretch>
            <a:fillRect/>
          </a:stretch>
        </p:blipFill>
        <p:spPr>
          <a:xfrm>
            <a:off x="716556" y="3084577"/>
            <a:ext cx="4563969" cy="5824724"/>
          </a:xfrm>
          <a:prstGeom prst="rect">
            <a:avLst/>
          </a:prstGeom>
        </p:spPr>
      </p:pic>
      <p:sp>
        <p:nvSpPr>
          <p:cNvPr id="20" name="Rechthoek 19">
            <a:extLst>
              <a:ext uri="{FF2B5EF4-FFF2-40B4-BE49-F238E27FC236}">
                <a16:creationId xmlns:a16="http://schemas.microsoft.com/office/drawing/2014/main" id="{538C3C97-3C8A-38EB-D437-C2F5EDD58A36}"/>
              </a:ext>
            </a:extLst>
          </p:cNvPr>
          <p:cNvSpPr/>
          <p:nvPr/>
        </p:nvSpPr>
        <p:spPr>
          <a:xfrm>
            <a:off x="13580191" y="7634798"/>
            <a:ext cx="1882823" cy="3649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02400" tIns="102400" rIns="102400" bIns="102400" rtlCol="0" anchor="ctr"/>
          <a:lstStyle/>
          <a:p>
            <a:pPr defTabSz="1300460" hangingPunct="1"/>
            <a:r>
              <a:rPr lang="nl-NL" sz="1280" kern="1200" dirty="0">
                <a:solidFill>
                  <a:prstClr val="white"/>
                </a:solidFill>
                <a:latin typeface="Verdana"/>
              </a:rPr>
              <a:t>Netwerk Acute Zorg Limburg</a:t>
            </a:r>
            <a:endParaRPr lang="nl-NL" sz="1280" kern="1200" dirty="0">
              <a:solidFill>
                <a:srgbClr val="002060"/>
              </a:solidFill>
              <a:latin typeface="Verdana"/>
            </a:endParaRPr>
          </a:p>
        </p:txBody>
      </p:sp>
    </p:spTree>
    <p:extLst>
      <p:ext uri="{BB962C8B-B14F-4D97-AF65-F5344CB8AC3E}">
        <p14:creationId xmlns:p14="http://schemas.microsoft.com/office/powerpoint/2010/main" val="199102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640E3-5BEC-E8AF-EF49-4EF9B588D20F}"/>
              </a:ext>
            </a:extLst>
          </p:cNvPr>
          <p:cNvSpPr>
            <a:spLocks noGrp="1"/>
          </p:cNvSpPr>
          <p:nvPr>
            <p:ph type="title"/>
          </p:nvPr>
        </p:nvSpPr>
        <p:spPr>
          <a:xfrm>
            <a:off x="783714" y="1246790"/>
            <a:ext cx="9011475" cy="551535"/>
          </a:xfrm>
        </p:spPr>
        <p:txBody>
          <a:bodyPr/>
          <a:lstStyle/>
          <a:p>
            <a:r>
              <a:rPr lang="nl-NL" dirty="0"/>
              <a:t>Inhoud</a:t>
            </a:r>
          </a:p>
        </p:txBody>
      </p:sp>
      <p:sp>
        <p:nvSpPr>
          <p:cNvPr id="4" name="Tijdelijke aanduiding voor datum 3">
            <a:extLst>
              <a:ext uri="{FF2B5EF4-FFF2-40B4-BE49-F238E27FC236}">
                <a16:creationId xmlns:a16="http://schemas.microsoft.com/office/drawing/2014/main" id="{ED632751-7D1C-0E1A-B0C5-32A1199E3BE8}"/>
              </a:ext>
            </a:extLst>
          </p:cNvPr>
          <p:cNvSpPr>
            <a:spLocks noGrp="1"/>
          </p:cNvSpPr>
          <p:nvPr>
            <p:ph type="dt" sz="half" idx="10"/>
          </p:nvPr>
        </p:nvSpPr>
        <p:spPr/>
        <p:txBody>
          <a:bodyPr/>
          <a:lstStyle/>
          <a:p>
            <a:pPr defTabSz="1300460" hangingPunct="1"/>
            <a:r>
              <a:rPr lang="nl-NL" kern="1200" dirty="0">
                <a:solidFill>
                  <a:srgbClr val="028C95"/>
                </a:solidFill>
                <a:latin typeface="Verdana"/>
              </a:rPr>
              <a:t>19-07-2023</a:t>
            </a:r>
          </a:p>
        </p:txBody>
      </p:sp>
      <p:sp>
        <p:nvSpPr>
          <p:cNvPr id="5" name="Tijdelijke aanduiding voor voettekst 4">
            <a:extLst>
              <a:ext uri="{FF2B5EF4-FFF2-40B4-BE49-F238E27FC236}">
                <a16:creationId xmlns:a16="http://schemas.microsoft.com/office/drawing/2014/main" id="{A3D849DE-8F81-11AF-E063-14DB15FCEAB3}"/>
              </a:ext>
            </a:extLst>
          </p:cNvPr>
          <p:cNvSpPr>
            <a:spLocks noGrp="1"/>
          </p:cNvSpPr>
          <p:nvPr>
            <p:ph type="ftr" sz="quarter" idx="11"/>
          </p:nvPr>
        </p:nvSpPr>
        <p:spPr/>
        <p:txBody>
          <a:bodyPr/>
          <a:lstStyle/>
          <a:p>
            <a:pPr defTabSz="1300460" hangingPunct="1"/>
            <a:r>
              <a:rPr lang="nl-NL" kern="1200" dirty="0">
                <a:solidFill>
                  <a:srgbClr val="028C95"/>
                </a:solidFill>
                <a:latin typeface="Verdana"/>
              </a:rPr>
              <a:t>Presentatienaam - invullen via Koptekst en Voettekst</a:t>
            </a:r>
          </a:p>
        </p:txBody>
      </p:sp>
      <p:sp>
        <p:nvSpPr>
          <p:cNvPr id="6" name="Tijdelijke aanduiding voor dianummer 5">
            <a:extLst>
              <a:ext uri="{FF2B5EF4-FFF2-40B4-BE49-F238E27FC236}">
                <a16:creationId xmlns:a16="http://schemas.microsoft.com/office/drawing/2014/main" id="{9D88E1D7-DA91-629A-CA0E-1487025D1647}"/>
              </a:ext>
            </a:extLst>
          </p:cNvPr>
          <p:cNvSpPr>
            <a:spLocks noGrp="1"/>
          </p:cNvSpPr>
          <p:nvPr>
            <p:ph type="sldNum" sz="quarter" idx="12"/>
          </p:nvPr>
        </p:nvSpPr>
        <p:spPr>
          <a:xfrm>
            <a:off x="17027225" y="9203744"/>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2</a:t>
            </a:fld>
            <a:endParaRPr lang="nl-NL" kern="1200" dirty="0">
              <a:solidFill>
                <a:prstClr val="white"/>
              </a:solidFill>
              <a:latin typeface="Verdana"/>
            </a:endParaRPr>
          </a:p>
        </p:txBody>
      </p:sp>
      <p:sp>
        <p:nvSpPr>
          <p:cNvPr id="12" name="Tijdelijke aanduiding voor tekst 1">
            <a:extLst>
              <a:ext uri="{FF2B5EF4-FFF2-40B4-BE49-F238E27FC236}">
                <a16:creationId xmlns:a16="http://schemas.microsoft.com/office/drawing/2014/main" id="{757A9051-4AC4-52FD-CF6D-3C92F6262C80}"/>
              </a:ext>
            </a:extLst>
          </p:cNvPr>
          <p:cNvSpPr>
            <a:spLocks noGrp="1"/>
          </p:cNvSpPr>
          <p:nvPr>
            <p:ph type="body" sz="quarter" idx="14"/>
          </p:nvPr>
        </p:nvSpPr>
        <p:spPr>
          <a:xfrm>
            <a:off x="783714" y="2077156"/>
            <a:ext cx="10483325" cy="6017421"/>
          </a:xfrm>
        </p:spPr>
        <p:txBody>
          <a:bodyPr/>
          <a:lstStyle/>
          <a:p>
            <a:pPr>
              <a:spcAft>
                <a:spcPts val="1707"/>
              </a:spcAft>
            </a:pPr>
            <a:r>
              <a:rPr lang="nl-NL" sz="2560" dirty="0">
                <a:sym typeface="Wingdings" panose="05000000000000000000" pitchFamily="2" charset="2"/>
              </a:rPr>
              <a:t>Trends in de samenleving en binnen de acute zorg</a:t>
            </a:r>
          </a:p>
          <a:p>
            <a:pPr>
              <a:spcAft>
                <a:spcPts val="1707"/>
              </a:spcAft>
            </a:pPr>
            <a:r>
              <a:rPr lang="nl-NL" sz="2560" dirty="0">
                <a:sym typeface="Wingdings" panose="05000000000000000000" pitchFamily="2" charset="2"/>
              </a:rPr>
              <a:t>Noodzaak voor verandering in de acute zorg</a:t>
            </a:r>
          </a:p>
          <a:p>
            <a:pPr>
              <a:spcAft>
                <a:spcPts val="1707"/>
              </a:spcAft>
            </a:pPr>
            <a:r>
              <a:rPr lang="nl-NL" sz="2560" dirty="0">
                <a:sym typeface="Wingdings" panose="05000000000000000000" pitchFamily="2" charset="2"/>
              </a:rPr>
              <a:t>Zorgcoördinatie in beeld</a:t>
            </a:r>
          </a:p>
          <a:p>
            <a:pPr>
              <a:spcAft>
                <a:spcPts val="1707"/>
              </a:spcAft>
            </a:pPr>
            <a:r>
              <a:rPr lang="nl-NL" sz="2560" dirty="0">
                <a:sym typeface="Wingdings" panose="05000000000000000000" pitchFamily="2" charset="2"/>
              </a:rPr>
              <a:t>Zorgcoördinatie, een terugblik</a:t>
            </a:r>
          </a:p>
          <a:p>
            <a:pPr>
              <a:spcAft>
                <a:spcPts val="1707"/>
              </a:spcAft>
            </a:pPr>
            <a:r>
              <a:rPr lang="nl-NL" sz="2560" dirty="0">
                <a:sym typeface="Wingdings" panose="05000000000000000000" pitchFamily="2" charset="2"/>
              </a:rPr>
              <a:t>Wat is (het doel van) zorgcoördinatie</a:t>
            </a:r>
          </a:p>
          <a:p>
            <a:pPr>
              <a:spcAft>
                <a:spcPts val="1707"/>
              </a:spcAft>
            </a:pPr>
            <a:r>
              <a:rPr lang="nl-NL" sz="2560" dirty="0">
                <a:sym typeface="Wingdings" panose="05000000000000000000" pitchFamily="2" charset="2"/>
              </a:rPr>
              <a:t>Het zorgcoördinatieproces</a:t>
            </a:r>
          </a:p>
          <a:p>
            <a:pPr>
              <a:spcAft>
                <a:spcPts val="1707"/>
              </a:spcAft>
            </a:pPr>
            <a:r>
              <a:rPr lang="nl-NL" sz="2560" dirty="0">
                <a:sym typeface="Wingdings" panose="05000000000000000000" pitchFamily="2" charset="2"/>
              </a:rPr>
              <a:t>De volgende stap; de implementatie</a:t>
            </a:r>
          </a:p>
          <a:p>
            <a:pPr>
              <a:spcAft>
                <a:spcPts val="1707"/>
              </a:spcAft>
            </a:pPr>
            <a:r>
              <a:rPr lang="nl-NL" sz="2560" dirty="0">
                <a:sym typeface="Wingdings" panose="05000000000000000000" pitchFamily="2" charset="2"/>
              </a:rPr>
              <a:t>Professionals aan het woord</a:t>
            </a:r>
          </a:p>
          <a:p>
            <a:pPr>
              <a:spcAft>
                <a:spcPts val="1707"/>
              </a:spcAft>
            </a:pPr>
            <a:r>
              <a:rPr lang="nl-NL" sz="2560" dirty="0">
                <a:sym typeface="Wingdings" panose="05000000000000000000" pitchFamily="2" charset="2"/>
              </a:rPr>
              <a:t>Vragen </a:t>
            </a:r>
            <a:endParaRPr lang="nl-NL" sz="2560" dirty="0"/>
          </a:p>
        </p:txBody>
      </p:sp>
    </p:spTree>
    <p:extLst>
      <p:ext uri="{BB962C8B-B14F-4D97-AF65-F5344CB8AC3E}">
        <p14:creationId xmlns:p14="http://schemas.microsoft.com/office/powerpoint/2010/main" val="104644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6D58-24FC-4EC7-A06E-BFD591186244}"/>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A94D7E8-5875-EDF9-DB24-AD274DF06931}"/>
              </a:ext>
            </a:extLst>
          </p:cNvPr>
          <p:cNvSpPr>
            <a:spLocks noGrp="1"/>
          </p:cNvSpPr>
          <p:nvPr>
            <p:ph type="body" sz="quarter" idx="3"/>
          </p:nvPr>
        </p:nvSpPr>
        <p:spPr>
          <a:xfrm>
            <a:off x="1192882" y="1377366"/>
            <a:ext cx="10072102" cy="2626359"/>
          </a:xfrm>
        </p:spPr>
        <p:txBody>
          <a:bodyPr/>
          <a:lstStyle/>
          <a:p>
            <a:r>
              <a:rPr lang="nl-NL" dirty="0"/>
              <a:t>Landelijk Implementatieplan</a:t>
            </a:r>
          </a:p>
          <a:p>
            <a:r>
              <a:rPr lang="nl-NL" dirty="0"/>
              <a:t>Zorgcoördinatie </a:t>
            </a:r>
          </a:p>
        </p:txBody>
      </p:sp>
      <p:sp>
        <p:nvSpPr>
          <p:cNvPr id="5" name="Tijdelijke aanduiding voor datum 4">
            <a:extLst>
              <a:ext uri="{FF2B5EF4-FFF2-40B4-BE49-F238E27FC236}">
                <a16:creationId xmlns:a16="http://schemas.microsoft.com/office/drawing/2014/main" id="{F2FE43A4-55BC-4569-2A3C-48D2508D6536}"/>
              </a:ext>
            </a:extLst>
          </p:cNvPr>
          <p:cNvSpPr>
            <a:spLocks noGrp="1"/>
          </p:cNvSpPr>
          <p:nvPr>
            <p:ph type="dt" sz="half" idx="10"/>
          </p:nvPr>
        </p:nvSpPr>
        <p:spPr/>
        <p:txBody>
          <a:bodyPr/>
          <a:lstStyle/>
          <a:p>
            <a:pPr defTabSz="1300460" hangingPunct="1">
              <a:defRPr/>
            </a:pPr>
            <a:fld id="{6E142548-9749-4CD8-BC53-1B304EDDB2CF}"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6" name="Tijdelijke aanduiding voor voettekst 5">
            <a:extLst>
              <a:ext uri="{FF2B5EF4-FFF2-40B4-BE49-F238E27FC236}">
                <a16:creationId xmlns:a16="http://schemas.microsoft.com/office/drawing/2014/main" id="{DD51A352-D5BC-0CA0-29E8-2DF5E3468ACE}"/>
              </a:ext>
            </a:extLst>
          </p:cNvPr>
          <p:cNvSpPr>
            <a:spLocks noGrp="1"/>
          </p:cNvSpPr>
          <p:nvPr>
            <p:ph type="ftr" sz="quarter" idx="11"/>
          </p:nvPr>
        </p:nvSpPr>
        <p:spPr/>
        <p:txBody>
          <a:bodyPr/>
          <a:lstStyle/>
          <a:p>
            <a:pPr defTabSz="1300460" hangingPunct="1">
              <a:defRPr/>
            </a:pPr>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7" name="Tijdelijke aanduiding voor tekst 6">
            <a:extLst>
              <a:ext uri="{FF2B5EF4-FFF2-40B4-BE49-F238E27FC236}">
                <a16:creationId xmlns:a16="http://schemas.microsoft.com/office/drawing/2014/main" id="{7171B93E-6E9D-EBC8-2B9C-869E9BA30AFE}"/>
              </a:ext>
            </a:extLst>
          </p:cNvPr>
          <p:cNvSpPr>
            <a:spLocks noGrp="1"/>
          </p:cNvSpPr>
          <p:nvPr>
            <p:ph type="body" idx="1"/>
          </p:nvPr>
        </p:nvSpPr>
        <p:spPr>
          <a:xfrm>
            <a:off x="1192882" y="4202290"/>
            <a:ext cx="9062400" cy="371248"/>
          </a:xfrm>
        </p:spPr>
        <p:txBody>
          <a:bodyPr/>
          <a:lstStyle/>
          <a:p>
            <a:r>
              <a:rPr lang="nl-NL" dirty="0"/>
              <a:t>Samen op weg naar verbeterde acute zorg</a:t>
            </a:r>
          </a:p>
        </p:txBody>
      </p:sp>
    </p:spTree>
    <p:extLst>
      <p:ext uri="{BB962C8B-B14F-4D97-AF65-F5344CB8AC3E}">
        <p14:creationId xmlns:p14="http://schemas.microsoft.com/office/powerpoint/2010/main" val="122941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B361E-CC32-613C-E615-012EB67D5DB1}"/>
              </a:ext>
            </a:extLst>
          </p:cNvPr>
          <p:cNvSpPr>
            <a:spLocks noGrp="1"/>
          </p:cNvSpPr>
          <p:nvPr>
            <p:ph type="title"/>
          </p:nvPr>
        </p:nvSpPr>
        <p:spPr/>
        <p:txBody>
          <a:bodyPr/>
          <a:lstStyle/>
          <a:p>
            <a:r>
              <a:rPr lang="nl-NL" dirty="0"/>
              <a:t>Landelijk implementatieplan </a:t>
            </a:r>
          </a:p>
        </p:txBody>
      </p:sp>
      <p:sp>
        <p:nvSpPr>
          <p:cNvPr id="3" name="Tijdelijke aanduiding voor inhoud 2">
            <a:extLst>
              <a:ext uri="{FF2B5EF4-FFF2-40B4-BE49-F238E27FC236}">
                <a16:creationId xmlns:a16="http://schemas.microsoft.com/office/drawing/2014/main" id="{693DF833-FC6D-23FE-620A-C9CA83AD7C3F}"/>
              </a:ext>
            </a:extLst>
          </p:cNvPr>
          <p:cNvSpPr>
            <a:spLocks noGrp="1"/>
          </p:cNvSpPr>
          <p:nvPr>
            <p:ph idx="1"/>
          </p:nvPr>
        </p:nvSpPr>
        <p:spPr>
          <a:xfrm>
            <a:off x="781830" y="2805646"/>
            <a:ext cx="15772834" cy="5940213"/>
          </a:xfrm>
        </p:spPr>
        <p:txBody>
          <a:bodyPr/>
          <a:lstStyle/>
          <a:p>
            <a:endParaRPr lang="nl-NL" sz="2560" dirty="0">
              <a:solidFill>
                <a:srgbClr val="000000"/>
              </a:solidFill>
              <a:latin typeface="Verdana" panose="020B0604030504040204" pitchFamily="34" charset="0"/>
            </a:endParaRPr>
          </a:p>
          <a:p>
            <a:r>
              <a:rPr lang="nl-NL" sz="2560" b="1" dirty="0">
                <a:solidFill>
                  <a:schemeClr val="accent3">
                    <a:lumMod val="75000"/>
                  </a:schemeClr>
                </a:solidFill>
                <a:latin typeface="Verdana" panose="020B0604030504040204" pitchFamily="34" charset="0"/>
              </a:rPr>
              <a:t>Kaders en handvatten </a:t>
            </a:r>
            <a:r>
              <a:rPr lang="nl-NL" sz="2560" dirty="0">
                <a:solidFill>
                  <a:srgbClr val="000000"/>
                </a:solidFill>
                <a:latin typeface="Verdana" panose="020B0604030504040204" pitchFamily="34" charset="0"/>
              </a:rPr>
              <a:t>voor de regionale implementatie van zorgcoördinatie en inzichtelijk maken </a:t>
            </a:r>
            <a:r>
              <a:rPr lang="nl-NL" sz="2560" b="1" dirty="0">
                <a:solidFill>
                  <a:schemeClr val="accent3">
                    <a:lumMod val="75000"/>
                  </a:schemeClr>
                </a:solidFill>
                <a:latin typeface="Verdana" panose="020B0604030504040204" pitchFamily="34" charset="0"/>
              </a:rPr>
              <a:t>welke stappen op welk moment </a:t>
            </a:r>
            <a:r>
              <a:rPr lang="nl-NL" sz="2560" dirty="0">
                <a:solidFill>
                  <a:srgbClr val="000000"/>
                </a:solidFill>
                <a:latin typeface="Verdana" panose="020B0604030504040204" pitchFamily="34" charset="0"/>
              </a:rPr>
              <a:t>landelijk gezet worden om zorgcoördinatie mogelijk te maken.</a:t>
            </a:r>
          </a:p>
          <a:p>
            <a:endParaRPr lang="nl-NL" sz="2560" dirty="0">
              <a:solidFill>
                <a:srgbClr val="000000"/>
              </a:solidFill>
              <a:latin typeface="Verdana" panose="020B0604030504040204" pitchFamily="34" charset="0"/>
            </a:endParaRPr>
          </a:p>
          <a:p>
            <a:r>
              <a:rPr lang="nl-NL" sz="2560" dirty="0">
                <a:solidFill>
                  <a:srgbClr val="000000"/>
                </a:solidFill>
                <a:latin typeface="Verdana" panose="020B0604030504040204" pitchFamily="34" charset="0"/>
              </a:rPr>
              <a:t>Het streven is dat </a:t>
            </a:r>
            <a:r>
              <a:rPr lang="nl-NL" sz="2560" b="1" i="1" dirty="0">
                <a:solidFill>
                  <a:srgbClr val="000000"/>
                </a:solidFill>
                <a:latin typeface="Verdana" panose="020B0604030504040204" pitchFamily="34" charset="0"/>
              </a:rPr>
              <a:t>elke regio </a:t>
            </a:r>
            <a:r>
              <a:rPr lang="nl-NL" sz="2560" dirty="0">
                <a:solidFill>
                  <a:srgbClr val="000000"/>
                </a:solidFill>
                <a:latin typeface="Verdana" panose="020B0604030504040204" pitchFamily="34" charset="0"/>
              </a:rPr>
              <a:t>per </a:t>
            </a:r>
            <a:r>
              <a:rPr lang="nl-NL" sz="2560" b="1" i="1" dirty="0">
                <a:solidFill>
                  <a:srgbClr val="000000"/>
                </a:solidFill>
                <a:latin typeface="Verdana" panose="020B0604030504040204" pitchFamily="34" charset="0"/>
              </a:rPr>
              <a:t>1 januari 2025 </a:t>
            </a:r>
            <a:r>
              <a:rPr lang="nl-NL" sz="2560" dirty="0">
                <a:solidFill>
                  <a:srgbClr val="000000"/>
                </a:solidFill>
                <a:latin typeface="Verdana" panose="020B0604030504040204" pitchFamily="34" charset="0"/>
              </a:rPr>
              <a:t>aan de minimale eisen* voldoet en een start maakt met zorgcoördinatie. </a:t>
            </a:r>
            <a:br>
              <a:rPr lang="nl-NL" dirty="0"/>
            </a:br>
            <a:endParaRPr lang="nl-NL" dirty="0"/>
          </a:p>
        </p:txBody>
      </p:sp>
      <p:sp>
        <p:nvSpPr>
          <p:cNvPr id="4" name="Tijdelijke aanduiding voor tekst 3">
            <a:extLst>
              <a:ext uri="{FF2B5EF4-FFF2-40B4-BE49-F238E27FC236}">
                <a16:creationId xmlns:a16="http://schemas.microsoft.com/office/drawing/2014/main" id="{D9541B5A-F909-8D83-A7C2-06C27438D1C7}"/>
              </a:ext>
            </a:extLst>
          </p:cNvPr>
          <p:cNvSpPr>
            <a:spLocks noGrp="1"/>
          </p:cNvSpPr>
          <p:nvPr>
            <p:ph type="body" idx="13"/>
          </p:nvPr>
        </p:nvSpPr>
        <p:spPr>
          <a:xfrm>
            <a:off x="783713" y="1814943"/>
            <a:ext cx="15774720" cy="1259740"/>
          </a:xfrm>
        </p:spPr>
        <p:txBody>
          <a:bodyPr/>
          <a:lstStyle/>
          <a:p>
            <a:r>
              <a:rPr lang="nl-NL" dirty="0"/>
              <a:t>Doel van het implementatieplan</a:t>
            </a:r>
          </a:p>
          <a:p>
            <a:br>
              <a:rPr lang="nl-NL" dirty="0"/>
            </a:br>
            <a:endParaRPr lang="nl-NL" dirty="0"/>
          </a:p>
        </p:txBody>
      </p:sp>
      <p:sp>
        <p:nvSpPr>
          <p:cNvPr id="5" name="Tijdelijke aanduiding voor datum 4">
            <a:extLst>
              <a:ext uri="{FF2B5EF4-FFF2-40B4-BE49-F238E27FC236}">
                <a16:creationId xmlns:a16="http://schemas.microsoft.com/office/drawing/2014/main" id="{71DCDE49-2343-3647-8C1D-3903F32F3047}"/>
              </a:ext>
            </a:extLst>
          </p:cNvPr>
          <p:cNvSpPr>
            <a:spLocks noGrp="1"/>
          </p:cNvSpPr>
          <p:nvPr>
            <p:ph type="dt" sz="half" idx="10"/>
          </p:nvPr>
        </p:nvSpPr>
        <p:spPr/>
        <p:txBody>
          <a:bodyPr/>
          <a:lstStyle/>
          <a:p>
            <a:pPr defTabSz="1300460" hangingPunct="1"/>
            <a:fld id="{366657B7-A9DC-4957-B433-70EAE9E7326A}"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6" name="Tijdelijke aanduiding voor voettekst 5">
            <a:extLst>
              <a:ext uri="{FF2B5EF4-FFF2-40B4-BE49-F238E27FC236}">
                <a16:creationId xmlns:a16="http://schemas.microsoft.com/office/drawing/2014/main" id="{52C37E33-3B32-529A-8C76-4334FAE869F9}"/>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Tree>
    <p:extLst>
      <p:ext uri="{BB962C8B-B14F-4D97-AF65-F5344CB8AC3E}">
        <p14:creationId xmlns:p14="http://schemas.microsoft.com/office/powerpoint/2010/main" val="222226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FCEF15-99FB-E76A-4838-E3B853C0D556}"/>
              </a:ext>
            </a:extLst>
          </p:cNvPr>
          <p:cNvSpPr>
            <a:spLocks noGrp="1"/>
          </p:cNvSpPr>
          <p:nvPr>
            <p:ph type="title"/>
          </p:nvPr>
        </p:nvSpPr>
        <p:spPr/>
        <p:txBody>
          <a:bodyPr/>
          <a:lstStyle/>
          <a:p>
            <a:r>
              <a:rPr lang="nl-NL" dirty="0"/>
              <a:t>Implementatieplan</a:t>
            </a:r>
          </a:p>
        </p:txBody>
      </p:sp>
      <p:sp>
        <p:nvSpPr>
          <p:cNvPr id="4" name="Tijdelijke aanduiding voor datum 3">
            <a:extLst>
              <a:ext uri="{FF2B5EF4-FFF2-40B4-BE49-F238E27FC236}">
                <a16:creationId xmlns:a16="http://schemas.microsoft.com/office/drawing/2014/main" id="{8C51509B-9845-F855-0E7C-152C10598D68}"/>
              </a:ext>
            </a:extLst>
          </p:cNvPr>
          <p:cNvSpPr>
            <a:spLocks noGrp="1"/>
          </p:cNvSpPr>
          <p:nvPr>
            <p:ph type="dt" sz="half" idx="10"/>
          </p:nvPr>
        </p:nvSpPr>
        <p:spPr/>
        <p:txBody>
          <a:bodyPr/>
          <a:lstStyle/>
          <a:p>
            <a:pPr defTabSz="1300460" hangingPunct="1">
              <a:defRPr/>
            </a:pPr>
            <a:fld id="{40C06EAE-3E19-4FE8-8AE0-8B693ED581A1}"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6" name="Tijdelijke aanduiding voor tekst 5">
            <a:extLst>
              <a:ext uri="{FF2B5EF4-FFF2-40B4-BE49-F238E27FC236}">
                <a16:creationId xmlns:a16="http://schemas.microsoft.com/office/drawing/2014/main" id="{85921D77-A7DB-6356-4491-101FE9D01F6D}"/>
              </a:ext>
            </a:extLst>
          </p:cNvPr>
          <p:cNvSpPr>
            <a:spLocks noGrp="1"/>
          </p:cNvSpPr>
          <p:nvPr>
            <p:ph type="body" idx="13"/>
          </p:nvPr>
        </p:nvSpPr>
        <p:spPr/>
        <p:txBody>
          <a:bodyPr/>
          <a:lstStyle/>
          <a:p>
            <a:r>
              <a:rPr lang="nl-NL" dirty="0"/>
              <a:t>Landelijke projectstructuur</a:t>
            </a:r>
          </a:p>
        </p:txBody>
      </p:sp>
      <p:pic>
        <p:nvPicPr>
          <p:cNvPr id="10" name="Tijdelijke aanduiding voor inhoud 9">
            <a:extLst>
              <a:ext uri="{FF2B5EF4-FFF2-40B4-BE49-F238E27FC236}">
                <a16:creationId xmlns:a16="http://schemas.microsoft.com/office/drawing/2014/main" id="{D85A4ECB-78AB-6E65-5795-5191091666FF}"/>
              </a:ext>
            </a:extLst>
          </p:cNvPr>
          <p:cNvPicPr>
            <a:picLocks noGrp="1" noChangeAspect="1"/>
          </p:cNvPicPr>
          <p:nvPr>
            <p:ph idx="1"/>
          </p:nvPr>
        </p:nvPicPr>
        <p:blipFill>
          <a:blip r:embed="rId3"/>
          <a:stretch>
            <a:fillRect/>
          </a:stretch>
        </p:blipFill>
        <p:spPr>
          <a:xfrm>
            <a:off x="2534877" y="2207985"/>
            <a:ext cx="12270505" cy="6523789"/>
          </a:xfrm>
        </p:spPr>
      </p:pic>
      <p:sp>
        <p:nvSpPr>
          <p:cNvPr id="7" name="Tijdelijke aanduiding voor voettekst 6">
            <a:extLst>
              <a:ext uri="{FF2B5EF4-FFF2-40B4-BE49-F238E27FC236}">
                <a16:creationId xmlns:a16="http://schemas.microsoft.com/office/drawing/2014/main" id="{B65873C3-CA26-3EA0-F22C-EFA7B0C6A911}"/>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Tree>
    <p:extLst>
      <p:ext uri="{BB962C8B-B14F-4D97-AF65-F5344CB8AC3E}">
        <p14:creationId xmlns:p14="http://schemas.microsoft.com/office/powerpoint/2010/main" val="383565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C3E6597-9A25-6771-9434-E8FC4C026D18}"/>
              </a:ext>
            </a:extLst>
          </p:cNvPr>
          <p:cNvSpPr>
            <a:spLocks noGrp="1"/>
          </p:cNvSpPr>
          <p:nvPr>
            <p:ph type="title"/>
          </p:nvPr>
        </p:nvSpPr>
        <p:spPr>
          <a:xfrm>
            <a:off x="1275875" y="2015903"/>
            <a:ext cx="11520000" cy="892552"/>
          </a:xfrm>
        </p:spPr>
        <p:txBody>
          <a:bodyPr/>
          <a:lstStyle/>
          <a:p>
            <a:r>
              <a:rPr lang="nl-NL" dirty="0">
                <a:solidFill>
                  <a:srgbClr val="002060"/>
                </a:solidFill>
              </a:rPr>
              <a:t>Zeven veranderopgaven </a:t>
            </a:r>
            <a:br>
              <a:rPr lang="nl-NL" dirty="0"/>
            </a:br>
            <a:r>
              <a:rPr lang="nl-NL" sz="2600" dirty="0">
                <a:solidFill>
                  <a:srgbClr val="002060"/>
                </a:solidFill>
                <a:latin typeface="+mn-lt"/>
              </a:rPr>
              <a:t>voor de realisatie van zorgcoördinatie</a:t>
            </a:r>
          </a:p>
        </p:txBody>
      </p:sp>
      <p:pic>
        <p:nvPicPr>
          <p:cNvPr id="4" name="Afbeelding 3">
            <a:extLst>
              <a:ext uri="{FF2B5EF4-FFF2-40B4-BE49-F238E27FC236}">
                <a16:creationId xmlns:a16="http://schemas.microsoft.com/office/drawing/2014/main" id="{2445DFAC-1F37-5567-EBC0-14D222EC325E}"/>
              </a:ext>
            </a:extLst>
          </p:cNvPr>
          <p:cNvPicPr>
            <a:picLocks noChangeAspect="1"/>
          </p:cNvPicPr>
          <p:nvPr/>
        </p:nvPicPr>
        <p:blipFill>
          <a:blip r:embed="rId3"/>
          <a:stretch>
            <a:fillRect/>
          </a:stretch>
        </p:blipFill>
        <p:spPr>
          <a:xfrm>
            <a:off x="0" y="3691112"/>
            <a:ext cx="17189443" cy="4514738"/>
          </a:xfrm>
          <a:prstGeom prst="rect">
            <a:avLst/>
          </a:prstGeom>
        </p:spPr>
      </p:pic>
    </p:spTree>
    <p:extLst>
      <p:ext uri="{BB962C8B-B14F-4D97-AF65-F5344CB8AC3E}">
        <p14:creationId xmlns:p14="http://schemas.microsoft.com/office/powerpoint/2010/main" val="3390876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634A-188F-4DC0-B243-23787679F277}"/>
              </a:ext>
            </a:extLst>
          </p:cNvPr>
          <p:cNvSpPr>
            <a:spLocks noGrp="1"/>
          </p:cNvSpPr>
          <p:nvPr>
            <p:ph type="title"/>
          </p:nvPr>
        </p:nvSpPr>
        <p:spPr/>
        <p:txBody>
          <a:bodyPr/>
          <a:lstStyle/>
          <a:p>
            <a:r>
              <a:rPr lang="nl-NL" dirty="0"/>
              <a:t>Veranderopgave zorgcoördinatie </a:t>
            </a:r>
          </a:p>
        </p:txBody>
      </p:sp>
      <p:sp>
        <p:nvSpPr>
          <p:cNvPr id="4" name="Tijdelijke aanduiding voor datum 3">
            <a:extLst>
              <a:ext uri="{FF2B5EF4-FFF2-40B4-BE49-F238E27FC236}">
                <a16:creationId xmlns:a16="http://schemas.microsoft.com/office/drawing/2014/main" id="{E8AE2A19-5115-A15C-517D-6D044BC88502}"/>
              </a:ext>
            </a:extLst>
          </p:cNvPr>
          <p:cNvSpPr>
            <a:spLocks noGrp="1"/>
          </p:cNvSpPr>
          <p:nvPr>
            <p:ph type="dt" sz="half" idx="10"/>
          </p:nvPr>
        </p:nvSpPr>
        <p:spPr/>
        <p:txBody>
          <a:bodyPr/>
          <a:lstStyle/>
          <a:p>
            <a:pPr defTabSz="1300460" hangingPunct="1"/>
            <a:fld id="{7B80490D-87FE-4970-B9A6-9EB8E8FC59E7}"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E680D63B-99F2-7BBA-C6DA-2FF28A476C5F}"/>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6" name="Tijdelijke aanduiding voor tekst 5">
            <a:extLst>
              <a:ext uri="{FF2B5EF4-FFF2-40B4-BE49-F238E27FC236}">
                <a16:creationId xmlns:a16="http://schemas.microsoft.com/office/drawing/2014/main" id="{8CC3D38E-56D4-0A5C-485F-B5FF2B1D1636}"/>
              </a:ext>
            </a:extLst>
          </p:cNvPr>
          <p:cNvSpPr>
            <a:spLocks noGrp="1"/>
          </p:cNvSpPr>
          <p:nvPr>
            <p:ph type="body" idx="13"/>
          </p:nvPr>
        </p:nvSpPr>
        <p:spPr/>
        <p:txBody>
          <a:bodyPr/>
          <a:lstStyle/>
          <a:p>
            <a:r>
              <a:rPr lang="nl-NL" dirty="0"/>
              <a:t>Minimale eisen per veranderopgave</a:t>
            </a:r>
          </a:p>
        </p:txBody>
      </p:sp>
      <p:sp>
        <p:nvSpPr>
          <p:cNvPr id="9" name="Tijdelijke aanduiding voor inhoud 8">
            <a:extLst>
              <a:ext uri="{FF2B5EF4-FFF2-40B4-BE49-F238E27FC236}">
                <a16:creationId xmlns:a16="http://schemas.microsoft.com/office/drawing/2014/main" id="{F850A4B6-8540-507C-2CEF-B7810A93162A}"/>
              </a:ext>
            </a:extLst>
          </p:cNvPr>
          <p:cNvSpPr>
            <a:spLocks noGrp="1"/>
          </p:cNvSpPr>
          <p:nvPr>
            <p:ph idx="1"/>
          </p:nvPr>
        </p:nvSpPr>
        <p:spPr/>
        <p:txBody>
          <a:bodyPr/>
          <a:lstStyle/>
          <a:p>
            <a:r>
              <a:rPr lang="nl-NL" sz="2400" dirty="0">
                <a:solidFill>
                  <a:srgbClr val="002060"/>
                </a:solidFill>
              </a:rPr>
              <a:t>Veranderopgave 1: inrichting van processen</a:t>
            </a:r>
          </a:p>
          <a:p>
            <a:endParaRPr lang="nl-NL" dirty="0"/>
          </a:p>
          <a:p>
            <a:pPr marL="406394" indent="-406394">
              <a:lnSpc>
                <a:spcPct val="107000"/>
              </a:lnSpc>
              <a:spcAft>
                <a:spcPts val="1138"/>
              </a:spcAft>
              <a:buFont typeface="Arial" panose="020B0604020202020204" pitchFamily="34" charset="0"/>
              <a:buChar char="•"/>
            </a:pP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Binnen een ROAZ-regio is sprake van één vorm van</a:t>
            </a:r>
            <a:r>
              <a:rPr lang="nl-NL" sz="199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zorgcoördinatie en één compatibele werkwijze, al dan niet verdeeld over</a:t>
            </a:r>
            <a:r>
              <a:rPr lang="nl-NL" sz="199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meerdere verzorgingsgebieden.</a:t>
            </a:r>
            <a:endParaRPr lang="nl-NL" sz="199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06394" indent="-406394">
              <a:lnSpc>
                <a:spcPct val="107000"/>
              </a:lnSpc>
              <a:spcAft>
                <a:spcPts val="1138"/>
              </a:spcAft>
              <a:buFont typeface="Arial" panose="020B0604020202020204" pitchFamily="34" charset="0"/>
              <a:buChar char="•"/>
            </a:pP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Er moet een goede aansluiting zijn tussen zorgcoördinatieprocessen en de</a:t>
            </a:r>
            <a:r>
              <a:rPr lang="nl-NL" sz="199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aanpalende werkprocessen, bijvoorbeeld rondom het eerstelijnsverblijf en</a:t>
            </a:r>
            <a:r>
              <a:rPr lang="nl-NL" sz="199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rPr>
              <a:t>de huisartsen(spoedposten). </a:t>
            </a:r>
          </a:p>
          <a:p>
            <a:pPr marL="406394" indent="-406394">
              <a:lnSpc>
                <a:spcPct val="107000"/>
              </a:lnSpc>
              <a:spcAft>
                <a:spcPts val="1138"/>
              </a:spcAft>
              <a:buFont typeface="Arial" panose="020B0604020202020204" pitchFamily="34" charset="0"/>
              <a:buChar char="•"/>
            </a:pPr>
            <a:endParaRPr lang="nl-NL" sz="1991" dirty="0">
              <a:solidFill>
                <a:schemeClr val="tx2">
                  <a:lumMod val="75000"/>
                </a:schemeClr>
              </a:solidFill>
              <a:latin typeface="Verdana" panose="020B0604030504040204" pitchFamily="34" charset="0"/>
              <a:ea typeface="Calibri" panose="020F0502020204030204" pitchFamily="34" charset="0"/>
              <a:cs typeface="Times New Roman" panose="02020603050405020304" pitchFamily="18" charset="0"/>
            </a:endParaRPr>
          </a:p>
          <a:p>
            <a:endParaRPr lang="nl-NL" dirty="0"/>
          </a:p>
          <a:p>
            <a:endParaRPr lang="nl-NL" dirty="0"/>
          </a:p>
          <a:p>
            <a:endParaRPr lang="nl-NL" dirty="0"/>
          </a:p>
          <a:p>
            <a:endParaRPr lang="nl-NL" dirty="0"/>
          </a:p>
        </p:txBody>
      </p:sp>
      <p:pic>
        <p:nvPicPr>
          <p:cNvPr id="10" name="Afbeelding 9">
            <a:extLst>
              <a:ext uri="{FF2B5EF4-FFF2-40B4-BE49-F238E27FC236}">
                <a16:creationId xmlns:a16="http://schemas.microsoft.com/office/drawing/2014/main" id="{5F7A21BD-2861-33A9-71FC-DD02E86244DB}"/>
              </a:ext>
            </a:extLst>
          </p:cNvPr>
          <p:cNvPicPr>
            <a:picLocks noChangeAspect="1"/>
          </p:cNvPicPr>
          <p:nvPr/>
        </p:nvPicPr>
        <p:blipFill>
          <a:blip r:embed="rId3"/>
          <a:stretch>
            <a:fillRect/>
          </a:stretch>
        </p:blipFill>
        <p:spPr>
          <a:xfrm>
            <a:off x="4179890" y="5347477"/>
            <a:ext cx="12376657" cy="3250573"/>
          </a:xfrm>
          <a:prstGeom prst="rect">
            <a:avLst/>
          </a:prstGeom>
        </p:spPr>
      </p:pic>
      <p:sp>
        <p:nvSpPr>
          <p:cNvPr id="11" name="Rechthoek: afgeronde hoeken 10">
            <a:extLst>
              <a:ext uri="{FF2B5EF4-FFF2-40B4-BE49-F238E27FC236}">
                <a16:creationId xmlns:a16="http://schemas.microsoft.com/office/drawing/2014/main" id="{EC35F41C-946D-7432-6439-7AD9128BA954}"/>
              </a:ext>
            </a:extLst>
          </p:cNvPr>
          <p:cNvSpPr/>
          <p:nvPr/>
        </p:nvSpPr>
        <p:spPr>
          <a:xfrm>
            <a:off x="4418763" y="7232512"/>
            <a:ext cx="1629517" cy="1165769"/>
          </a:xfrm>
          <a:prstGeom prst="round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102400" tIns="102400" rIns="102400" bIns="102400" rtlCol="0" anchor="ctr"/>
          <a:lstStyle/>
          <a:p>
            <a:pPr defTabSz="1300460" hangingPunct="1"/>
            <a:endParaRPr lang="nl-NL" sz="1849" kern="1200">
              <a:solidFill>
                <a:prstClr val="white"/>
              </a:solidFill>
              <a:latin typeface="Verdana"/>
            </a:endParaRPr>
          </a:p>
        </p:txBody>
      </p:sp>
    </p:spTree>
    <p:extLst>
      <p:ext uri="{BB962C8B-B14F-4D97-AF65-F5344CB8AC3E}">
        <p14:creationId xmlns:p14="http://schemas.microsoft.com/office/powerpoint/2010/main" val="322021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ECD5-B2F5-CFEA-F73E-6C5C59366B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F64364-6E1A-CA24-0957-0901086F222B}"/>
              </a:ext>
            </a:extLst>
          </p:cNvPr>
          <p:cNvSpPr>
            <a:spLocks noGrp="1"/>
          </p:cNvSpPr>
          <p:nvPr>
            <p:ph type="title"/>
          </p:nvPr>
        </p:nvSpPr>
        <p:spPr/>
        <p:txBody>
          <a:bodyPr/>
          <a:lstStyle/>
          <a:p>
            <a:r>
              <a:rPr lang="nl-NL" dirty="0"/>
              <a:t>Veranderopgave zorgcoördinatie </a:t>
            </a:r>
          </a:p>
        </p:txBody>
      </p:sp>
      <p:sp>
        <p:nvSpPr>
          <p:cNvPr id="4" name="Tijdelijke aanduiding voor datum 3">
            <a:extLst>
              <a:ext uri="{FF2B5EF4-FFF2-40B4-BE49-F238E27FC236}">
                <a16:creationId xmlns:a16="http://schemas.microsoft.com/office/drawing/2014/main" id="{109744CB-C525-CD9B-128B-46358F7E6D2E}"/>
              </a:ext>
            </a:extLst>
          </p:cNvPr>
          <p:cNvSpPr>
            <a:spLocks noGrp="1"/>
          </p:cNvSpPr>
          <p:nvPr>
            <p:ph type="dt" sz="half" idx="10"/>
          </p:nvPr>
        </p:nvSpPr>
        <p:spPr/>
        <p:txBody>
          <a:bodyPr/>
          <a:lstStyle/>
          <a:p>
            <a:pPr defTabSz="1300460" hangingPunct="1"/>
            <a:fld id="{BE120EBB-53A7-473D-918C-F38198D31194}"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FD5947F8-57D7-BBED-0DFF-333B07FDCA81}"/>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6" name="Tijdelijke aanduiding voor tekst 5">
            <a:extLst>
              <a:ext uri="{FF2B5EF4-FFF2-40B4-BE49-F238E27FC236}">
                <a16:creationId xmlns:a16="http://schemas.microsoft.com/office/drawing/2014/main" id="{DA0B0A30-6016-9266-5BB7-29181218F770}"/>
              </a:ext>
            </a:extLst>
          </p:cNvPr>
          <p:cNvSpPr>
            <a:spLocks noGrp="1"/>
          </p:cNvSpPr>
          <p:nvPr>
            <p:ph type="body" idx="13"/>
          </p:nvPr>
        </p:nvSpPr>
        <p:spPr/>
        <p:txBody>
          <a:bodyPr/>
          <a:lstStyle/>
          <a:p>
            <a:r>
              <a:rPr lang="nl-NL" dirty="0"/>
              <a:t>Minimale eisen per veranderopgave</a:t>
            </a:r>
          </a:p>
        </p:txBody>
      </p:sp>
      <p:sp>
        <p:nvSpPr>
          <p:cNvPr id="9" name="Tijdelijke aanduiding voor inhoud 8">
            <a:extLst>
              <a:ext uri="{FF2B5EF4-FFF2-40B4-BE49-F238E27FC236}">
                <a16:creationId xmlns:a16="http://schemas.microsoft.com/office/drawing/2014/main" id="{2FC0F770-332B-AD49-32A5-A4AF52F4E374}"/>
              </a:ext>
            </a:extLst>
          </p:cNvPr>
          <p:cNvSpPr>
            <a:spLocks noGrp="1"/>
          </p:cNvSpPr>
          <p:nvPr>
            <p:ph idx="1"/>
          </p:nvPr>
        </p:nvSpPr>
        <p:spPr/>
        <p:txBody>
          <a:bodyPr/>
          <a:lstStyle/>
          <a:p>
            <a:r>
              <a:rPr lang="nl-NL" sz="2400" dirty="0">
                <a:solidFill>
                  <a:srgbClr val="002060"/>
                </a:solidFill>
              </a:rPr>
              <a:t>Veranderopgave 2: Personeel, competenties en opleiding</a:t>
            </a:r>
            <a:endParaRPr lang="nl-NL" sz="2400" dirty="0">
              <a:solidFill>
                <a:schemeClr val="tx2">
                  <a:lumMod val="75000"/>
                </a:schemeClr>
              </a:solidFill>
              <a:latin typeface="Verdana" panose="020B0604030504040204" pitchFamily="34" charset="0"/>
              <a:ea typeface="Calibri" panose="020F0502020204030204" pitchFamily="34" charset="0"/>
              <a:cs typeface="Times New Roman" panose="02020603050405020304" pitchFamily="18" charset="0"/>
            </a:endParaRPr>
          </a:p>
          <a:p>
            <a:pPr marL="406394" indent="-406394">
              <a:lnSpc>
                <a:spcPct val="107000"/>
              </a:lnSpc>
              <a:spcAft>
                <a:spcPts val="1138"/>
              </a:spcAft>
              <a:buFont typeface="Arial" panose="020B0604020202020204" pitchFamily="34" charset="0"/>
              <a:buChar char="•"/>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Elke regio zet zich in om medewerkers binnen zorgcoördinatie </a:t>
            </a:r>
            <a:r>
              <a:rPr lang="nl-NL" sz="1991"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kennis te</a:t>
            </a:r>
            <a:r>
              <a:rPr lang="nl-NL" sz="2844" b="1" dirty="0">
                <a:latin typeface="Calibri" panose="020F0502020204030204" pitchFamily="34" charset="0"/>
                <a:ea typeface="Times New Roman" panose="02020603050405020304" pitchFamily="18" charset="0"/>
                <a:cs typeface="Times New Roman" panose="02020603050405020304" pitchFamily="18" charset="0"/>
              </a:rPr>
              <a:t> </a:t>
            </a:r>
            <a:r>
              <a:rPr lang="nl-NL" sz="1991"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laten nemen van de werkwijze en deskundigheid van de verschillend</a:t>
            </a:r>
            <a:r>
              <a:rPr lang="nl-NL" sz="1991" b="1" dirty="0">
                <a:solidFill>
                  <a:srgbClr val="000000"/>
                </a:solidFill>
                <a:ea typeface="Times New Roman" panose="02020603050405020304" pitchFamily="18" charset="0"/>
                <a:cs typeface="Times New Roman" panose="02020603050405020304" pitchFamily="18" charset="0"/>
              </a:rPr>
              <a:t>e</a:t>
            </a:r>
            <a:r>
              <a:rPr lang="nl-NL" sz="2844"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z="1991"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zorgaanbieders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en op basis hiervan nieuwe kennis en vaardigheden op te</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doen.</a:t>
            </a:r>
            <a:endParaRPr lang="nl-NL" sz="2844" dirty="0">
              <a:latin typeface="Calibri" panose="020F0502020204030204" pitchFamily="34" charset="0"/>
              <a:ea typeface="Calibri" panose="020F0502020204030204" pitchFamily="34" charset="0"/>
              <a:cs typeface="Times New Roman" panose="02020603050405020304" pitchFamily="18" charset="0"/>
            </a:endParaRPr>
          </a:p>
          <a:p>
            <a:pPr marL="406394" indent="-406394">
              <a:lnSpc>
                <a:spcPct val="107000"/>
              </a:lnSpc>
              <a:spcAft>
                <a:spcPts val="1138"/>
              </a:spcAft>
              <a:buFont typeface="Arial" panose="020B0604020202020204" pitchFamily="34" charset="0"/>
              <a:buChar char="•"/>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Er is door zorgaanbieders gezamenlijk een plan opgesteld om de</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benodigde (bij)scholing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voor zorgcoördinatie te realiseren, waarbij</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modulair, EPA-gericht opleiden (waar mogelijk) als uitgangspunt dient.</a:t>
            </a:r>
            <a:endParaRPr lang="nl-NL" sz="2844" dirty="0">
              <a:latin typeface="Calibri" panose="020F0502020204030204" pitchFamily="34" charset="0"/>
              <a:ea typeface="Calibri" panose="020F0502020204030204" pitchFamily="34" charset="0"/>
              <a:cs typeface="Times New Roman" panose="02020603050405020304" pitchFamily="18" charset="0"/>
            </a:endParaRPr>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4F1E56C2-124A-C214-9C60-EF80C1B579F5}"/>
              </a:ext>
            </a:extLst>
          </p:cNvPr>
          <p:cNvPicPr>
            <a:picLocks noChangeAspect="1"/>
          </p:cNvPicPr>
          <p:nvPr/>
        </p:nvPicPr>
        <p:blipFill>
          <a:blip r:embed="rId3"/>
          <a:stretch>
            <a:fillRect/>
          </a:stretch>
        </p:blipFill>
        <p:spPr>
          <a:xfrm>
            <a:off x="4477591" y="5483859"/>
            <a:ext cx="12376657" cy="3250573"/>
          </a:xfrm>
          <a:prstGeom prst="rect">
            <a:avLst/>
          </a:prstGeom>
        </p:spPr>
      </p:pic>
      <p:sp>
        <p:nvSpPr>
          <p:cNvPr id="8" name="Rechthoek: afgeronde hoeken 7">
            <a:extLst>
              <a:ext uri="{FF2B5EF4-FFF2-40B4-BE49-F238E27FC236}">
                <a16:creationId xmlns:a16="http://schemas.microsoft.com/office/drawing/2014/main" id="{467D04F2-1D5C-EC08-86C9-3DA84FB87E7E}"/>
              </a:ext>
            </a:extLst>
          </p:cNvPr>
          <p:cNvSpPr/>
          <p:nvPr/>
        </p:nvSpPr>
        <p:spPr>
          <a:xfrm>
            <a:off x="6439993" y="7357398"/>
            <a:ext cx="1629517" cy="1165769"/>
          </a:xfrm>
          <a:prstGeom prst="round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102400" tIns="102400" rIns="102400" bIns="102400" rtlCol="0" anchor="ctr"/>
          <a:lstStyle/>
          <a:p>
            <a:pPr defTabSz="1300460" hangingPunct="1"/>
            <a:endParaRPr lang="nl-NL" sz="1849" kern="1200">
              <a:solidFill>
                <a:prstClr val="white"/>
              </a:solidFill>
              <a:latin typeface="Verdana"/>
            </a:endParaRPr>
          </a:p>
        </p:txBody>
      </p:sp>
    </p:spTree>
    <p:extLst>
      <p:ext uri="{BB962C8B-B14F-4D97-AF65-F5344CB8AC3E}">
        <p14:creationId xmlns:p14="http://schemas.microsoft.com/office/powerpoint/2010/main" val="165397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9E48-1CB0-88A7-1702-D6716B89A9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9987BA-3F2D-A1FB-253E-3B88F7313BE2}"/>
              </a:ext>
            </a:extLst>
          </p:cNvPr>
          <p:cNvSpPr>
            <a:spLocks noGrp="1"/>
          </p:cNvSpPr>
          <p:nvPr>
            <p:ph type="title"/>
          </p:nvPr>
        </p:nvSpPr>
        <p:spPr/>
        <p:txBody>
          <a:bodyPr/>
          <a:lstStyle/>
          <a:p>
            <a:r>
              <a:rPr lang="nl-NL" dirty="0"/>
              <a:t>Veranderopgave zorgcoördinatie </a:t>
            </a:r>
          </a:p>
        </p:txBody>
      </p:sp>
      <p:sp>
        <p:nvSpPr>
          <p:cNvPr id="4" name="Tijdelijke aanduiding voor datum 3">
            <a:extLst>
              <a:ext uri="{FF2B5EF4-FFF2-40B4-BE49-F238E27FC236}">
                <a16:creationId xmlns:a16="http://schemas.microsoft.com/office/drawing/2014/main" id="{F27B036C-C747-96E2-BCA3-A514696E12EC}"/>
              </a:ext>
            </a:extLst>
          </p:cNvPr>
          <p:cNvSpPr>
            <a:spLocks noGrp="1"/>
          </p:cNvSpPr>
          <p:nvPr>
            <p:ph type="dt" sz="half" idx="10"/>
          </p:nvPr>
        </p:nvSpPr>
        <p:spPr/>
        <p:txBody>
          <a:bodyPr/>
          <a:lstStyle/>
          <a:p>
            <a:pPr defTabSz="1300460" hangingPunct="1"/>
            <a:fld id="{7A67E207-0E86-4C66-8212-04FA9748A903}"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DAF5AB9D-1DCD-3DA4-7AA2-94262BF70EE4}"/>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6" name="Tijdelijke aanduiding voor tekst 5">
            <a:extLst>
              <a:ext uri="{FF2B5EF4-FFF2-40B4-BE49-F238E27FC236}">
                <a16:creationId xmlns:a16="http://schemas.microsoft.com/office/drawing/2014/main" id="{CBD4E6E9-614C-B6D3-66A3-ED1F6D7EA832}"/>
              </a:ext>
            </a:extLst>
          </p:cNvPr>
          <p:cNvSpPr>
            <a:spLocks noGrp="1"/>
          </p:cNvSpPr>
          <p:nvPr>
            <p:ph type="body" idx="13"/>
          </p:nvPr>
        </p:nvSpPr>
        <p:spPr/>
        <p:txBody>
          <a:bodyPr/>
          <a:lstStyle/>
          <a:p>
            <a:r>
              <a:rPr lang="nl-NL" dirty="0"/>
              <a:t>Minimale eisen per veranderopgave</a:t>
            </a:r>
          </a:p>
        </p:txBody>
      </p:sp>
      <p:sp>
        <p:nvSpPr>
          <p:cNvPr id="9" name="Tijdelijke aanduiding voor inhoud 8">
            <a:extLst>
              <a:ext uri="{FF2B5EF4-FFF2-40B4-BE49-F238E27FC236}">
                <a16:creationId xmlns:a16="http://schemas.microsoft.com/office/drawing/2014/main" id="{26498C70-95E5-D3B4-D484-0775C5FA5323}"/>
              </a:ext>
            </a:extLst>
          </p:cNvPr>
          <p:cNvSpPr>
            <a:spLocks noGrp="1"/>
          </p:cNvSpPr>
          <p:nvPr>
            <p:ph idx="1"/>
          </p:nvPr>
        </p:nvSpPr>
        <p:spPr/>
        <p:txBody>
          <a:bodyPr/>
          <a:lstStyle/>
          <a:p>
            <a:r>
              <a:rPr lang="nl-NL" sz="2400" dirty="0">
                <a:solidFill>
                  <a:srgbClr val="002060"/>
                </a:solidFill>
              </a:rPr>
              <a:t>Veranderopgave 3: inzicht in relevante patiëntengegevens</a:t>
            </a:r>
            <a:endParaRPr lang="nl-NL" sz="2400" dirty="0">
              <a:solidFill>
                <a:schemeClr val="tx2">
                  <a:lumMod val="75000"/>
                </a:schemeClr>
              </a:solidFill>
              <a:latin typeface="Verdana" panose="020B0604030504040204" pitchFamily="34" charset="0"/>
              <a:ea typeface="Calibri" panose="020F0502020204030204" pitchFamily="34" charset="0"/>
              <a:cs typeface="Times New Roman" panose="02020603050405020304" pitchFamily="18" charset="0"/>
            </a:endParaRPr>
          </a:p>
          <a:p>
            <a:endParaRPr lang="nl-NL" sz="2400" dirty="0"/>
          </a:p>
          <a:p>
            <a:pPr marL="406394" indent="-406394">
              <a:lnSpc>
                <a:spcPct val="107000"/>
              </a:lnSpc>
              <a:spcAft>
                <a:spcPts val="1138"/>
              </a:spcAft>
              <a:buFont typeface="Arial" panose="020B0604020202020204" pitchFamily="34" charset="0"/>
              <a:buChar char="•"/>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De huisartsen, huisartsenspoedposten, RAV's, en </a:t>
            </a:r>
            <a:r>
              <a:rPr lang="nl-NL" sz="199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SEH's</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wisselen tenminste gegevens uit volgens de bestaande richtlijnen.</a:t>
            </a:r>
            <a:endParaRPr lang="nl-NL" sz="2844" dirty="0">
              <a:latin typeface="Calibri" panose="020F0502020204030204" pitchFamily="34" charset="0"/>
              <a:ea typeface="Calibri" panose="020F0502020204030204" pitchFamily="34" charset="0"/>
              <a:cs typeface="Times New Roman" panose="02020603050405020304" pitchFamily="18" charset="0"/>
            </a:endParaRPr>
          </a:p>
          <a:p>
            <a:pPr marL="406394" indent="-406394">
              <a:lnSpc>
                <a:spcPct val="107000"/>
              </a:lnSpc>
              <a:spcAft>
                <a:spcPts val="1138"/>
              </a:spcAft>
              <a:buFont typeface="Arial" panose="020B0604020202020204" pitchFamily="34" charset="0"/>
              <a:buChar char="•"/>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Overige zorgaanbieders die regionaal betrokken zijn bij Zorgcoördinatie (VVT, ggz) wisselen relevante informatie uit. </a:t>
            </a:r>
            <a:endParaRPr lang="nl-NL" sz="2844" dirty="0">
              <a:latin typeface="Calibri" panose="020F0502020204030204" pitchFamily="34" charset="0"/>
              <a:ea typeface="Calibri" panose="020F0502020204030204" pitchFamily="34" charset="0"/>
              <a:cs typeface="Times New Roman" panose="02020603050405020304" pitchFamily="18" charset="0"/>
            </a:endParaRPr>
          </a:p>
          <a:p>
            <a:pPr marL="406394" indent="-406394">
              <a:lnSpc>
                <a:spcPct val="107000"/>
              </a:lnSpc>
              <a:spcAft>
                <a:spcPts val="1138"/>
              </a:spcAft>
              <a:buFont typeface="Arial" panose="020B0604020202020204" pitchFamily="34" charset="0"/>
              <a:buChar char="•"/>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Voor de gegevensuitwisseling die begin 2025 nog niet gerealiseerd is,</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moet bekend zijn hoe deze vanaf 2025 via een tijdelijke constructie wordt</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ondervangen en op welke wijze deze uitwisseling structureel gerealiseerd</a:t>
            </a:r>
            <a:r>
              <a:rPr lang="nl-NL" sz="2844"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kan worden.</a:t>
            </a:r>
            <a:endParaRPr lang="nl-NL" sz="2844"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7" name="Afbeelding 6">
            <a:extLst>
              <a:ext uri="{FF2B5EF4-FFF2-40B4-BE49-F238E27FC236}">
                <a16:creationId xmlns:a16="http://schemas.microsoft.com/office/drawing/2014/main" id="{24AAE6A3-13C9-D150-5543-981F0BD32652}"/>
              </a:ext>
            </a:extLst>
          </p:cNvPr>
          <p:cNvPicPr>
            <a:picLocks noChangeAspect="1"/>
          </p:cNvPicPr>
          <p:nvPr/>
        </p:nvPicPr>
        <p:blipFill>
          <a:blip r:embed="rId3"/>
          <a:stretch>
            <a:fillRect/>
          </a:stretch>
        </p:blipFill>
        <p:spPr>
          <a:xfrm>
            <a:off x="4477591" y="5624875"/>
            <a:ext cx="12376657" cy="3250573"/>
          </a:xfrm>
          <a:prstGeom prst="rect">
            <a:avLst/>
          </a:prstGeom>
        </p:spPr>
      </p:pic>
      <p:sp>
        <p:nvSpPr>
          <p:cNvPr id="8" name="Rechthoek: afgeronde hoeken 7">
            <a:extLst>
              <a:ext uri="{FF2B5EF4-FFF2-40B4-BE49-F238E27FC236}">
                <a16:creationId xmlns:a16="http://schemas.microsoft.com/office/drawing/2014/main" id="{DB03A330-19E0-25A4-BD36-84194F463C62}"/>
              </a:ext>
            </a:extLst>
          </p:cNvPr>
          <p:cNvSpPr/>
          <p:nvPr/>
        </p:nvSpPr>
        <p:spPr>
          <a:xfrm>
            <a:off x="8132184" y="7527867"/>
            <a:ext cx="1629517" cy="1165769"/>
          </a:xfrm>
          <a:prstGeom prst="round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102400" tIns="102400" rIns="102400" bIns="102400" rtlCol="0" anchor="ctr"/>
          <a:lstStyle/>
          <a:p>
            <a:pPr defTabSz="1300460" hangingPunct="1"/>
            <a:endParaRPr lang="nl-NL" sz="1849" kern="1200">
              <a:solidFill>
                <a:prstClr val="white"/>
              </a:solidFill>
              <a:latin typeface="Verdana"/>
            </a:endParaRPr>
          </a:p>
        </p:txBody>
      </p:sp>
    </p:spTree>
    <p:extLst>
      <p:ext uri="{BB962C8B-B14F-4D97-AF65-F5344CB8AC3E}">
        <p14:creationId xmlns:p14="http://schemas.microsoft.com/office/powerpoint/2010/main" val="185933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5681-45B8-A961-EB71-913CD5A7B6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95A4F3-26EA-72E2-4999-C572EF2EE9EE}"/>
              </a:ext>
            </a:extLst>
          </p:cNvPr>
          <p:cNvSpPr>
            <a:spLocks noGrp="1"/>
          </p:cNvSpPr>
          <p:nvPr>
            <p:ph type="title"/>
          </p:nvPr>
        </p:nvSpPr>
        <p:spPr/>
        <p:txBody>
          <a:bodyPr/>
          <a:lstStyle/>
          <a:p>
            <a:r>
              <a:rPr lang="nl-NL" dirty="0"/>
              <a:t>Veranderopgave zorgcoördinatie </a:t>
            </a:r>
          </a:p>
        </p:txBody>
      </p:sp>
      <p:sp>
        <p:nvSpPr>
          <p:cNvPr id="4" name="Tijdelijke aanduiding voor datum 3">
            <a:extLst>
              <a:ext uri="{FF2B5EF4-FFF2-40B4-BE49-F238E27FC236}">
                <a16:creationId xmlns:a16="http://schemas.microsoft.com/office/drawing/2014/main" id="{838E133F-43ED-9D1C-713D-00D07A4B6DAD}"/>
              </a:ext>
            </a:extLst>
          </p:cNvPr>
          <p:cNvSpPr>
            <a:spLocks noGrp="1"/>
          </p:cNvSpPr>
          <p:nvPr>
            <p:ph type="dt" sz="half" idx="10"/>
          </p:nvPr>
        </p:nvSpPr>
        <p:spPr/>
        <p:txBody>
          <a:bodyPr/>
          <a:lstStyle/>
          <a:p>
            <a:pPr defTabSz="1300460" hangingPunct="1"/>
            <a:fld id="{8575B0D0-248F-476B-8EA8-E0EF1226ADD4}"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C29D7E09-AF1D-5893-8390-E943C39F7101}"/>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6" name="Tijdelijke aanduiding voor tekst 5">
            <a:extLst>
              <a:ext uri="{FF2B5EF4-FFF2-40B4-BE49-F238E27FC236}">
                <a16:creationId xmlns:a16="http://schemas.microsoft.com/office/drawing/2014/main" id="{CA2BBFBD-0448-DFF0-039E-CF4F5CC56A17}"/>
              </a:ext>
            </a:extLst>
          </p:cNvPr>
          <p:cNvSpPr>
            <a:spLocks noGrp="1"/>
          </p:cNvSpPr>
          <p:nvPr>
            <p:ph type="body" idx="13"/>
          </p:nvPr>
        </p:nvSpPr>
        <p:spPr/>
        <p:txBody>
          <a:bodyPr/>
          <a:lstStyle/>
          <a:p>
            <a:r>
              <a:rPr lang="nl-NL" dirty="0"/>
              <a:t>Minimale eisen per veranderopgave</a:t>
            </a:r>
          </a:p>
        </p:txBody>
      </p:sp>
      <p:sp>
        <p:nvSpPr>
          <p:cNvPr id="9" name="Tijdelijke aanduiding voor inhoud 8">
            <a:extLst>
              <a:ext uri="{FF2B5EF4-FFF2-40B4-BE49-F238E27FC236}">
                <a16:creationId xmlns:a16="http://schemas.microsoft.com/office/drawing/2014/main" id="{61FA49D1-84A1-06B1-6D59-F6AB3004316E}"/>
              </a:ext>
            </a:extLst>
          </p:cNvPr>
          <p:cNvSpPr>
            <a:spLocks noGrp="1"/>
          </p:cNvSpPr>
          <p:nvPr>
            <p:ph idx="1"/>
          </p:nvPr>
        </p:nvSpPr>
        <p:spPr/>
        <p:txBody>
          <a:bodyPr/>
          <a:lstStyle/>
          <a:p>
            <a:r>
              <a:rPr lang="nl-NL" sz="2400" dirty="0">
                <a:solidFill>
                  <a:srgbClr val="002060"/>
                </a:solidFill>
              </a:rPr>
              <a:t>Veranderopgave 4: Inzicht in capaciteitsgegevens van ketenpartners</a:t>
            </a:r>
          </a:p>
          <a:p>
            <a:endParaRPr lang="nl-NL" dirty="0"/>
          </a:p>
          <a:p>
            <a:pPr>
              <a:lnSpc>
                <a:spcPct val="107000"/>
              </a:lnSpc>
              <a:spcAft>
                <a:spcPts val="1138"/>
              </a:spcAft>
            </a:pP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Alle zorgaanbieders waarvoor het technisch mogelijk is om bij het LPZ aan</a:t>
            </a:r>
            <a:r>
              <a:rPr lang="nl-NL" sz="1991"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te sluiten, sluiten aan en maken gebruik van de voor hun sector relevante</a:t>
            </a:r>
            <a:r>
              <a:rPr lang="nl-NL" sz="1991" dirty="0">
                <a:latin typeface="Calibri" panose="020F0502020204030204" pitchFamily="34" charset="0"/>
                <a:ea typeface="Times New Roman" panose="02020603050405020304" pitchFamily="18" charset="0"/>
                <a:cs typeface="Times New Roman" panose="02020603050405020304" pitchFamily="18" charset="0"/>
              </a:rPr>
              <a:t> </a:t>
            </a:r>
            <a:r>
              <a:rPr lang="nl-NL" sz="199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modules die het LPZ ter beschikking stelt.</a:t>
            </a:r>
            <a:endParaRPr lang="nl-NL" sz="1991"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7" name="Afbeelding 6">
            <a:extLst>
              <a:ext uri="{FF2B5EF4-FFF2-40B4-BE49-F238E27FC236}">
                <a16:creationId xmlns:a16="http://schemas.microsoft.com/office/drawing/2014/main" id="{A497B589-859E-60DA-3805-2E4B623E84F5}"/>
              </a:ext>
            </a:extLst>
          </p:cNvPr>
          <p:cNvPicPr>
            <a:picLocks noChangeAspect="1"/>
          </p:cNvPicPr>
          <p:nvPr/>
        </p:nvPicPr>
        <p:blipFill>
          <a:blip r:embed="rId3"/>
          <a:stretch>
            <a:fillRect/>
          </a:stretch>
        </p:blipFill>
        <p:spPr>
          <a:xfrm>
            <a:off x="4182017" y="5312992"/>
            <a:ext cx="12376657" cy="3250573"/>
          </a:xfrm>
          <a:prstGeom prst="rect">
            <a:avLst/>
          </a:prstGeom>
        </p:spPr>
      </p:pic>
      <p:sp>
        <p:nvSpPr>
          <p:cNvPr id="8" name="Rechthoek: afgeronde hoeken 7">
            <a:extLst>
              <a:ext uri="{FF2B5EF4-FFF2-40B4-BE49-F238E27FC236}">
                <a16:creationId xmlns:a16="http://schemas.microsoft.com/office/drawing/2014/main" id="{1A48CB83-CE42-0C08-45DE-216FB693584A}"/>
              </a:ext>
            </a:extLst>
          </p:cNvPr>
          <p:cNvSpPr/>
          <p:nvPr/>
        </p:nvSpPr>
        <p:spPr>
          <a:xfrm>
            <a:off x="9555586" y="7195372"/>
            <a:ext cx="1629517" cy="1165769"/>
          </a:xfrm>
          <a:prstGeom prst="round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102400" tIns="102400" rIns="102400" bIns="102400" rtlCol="0" anchor="ctr"/>
          <a:lstStyle/>
          <a:p>
            <a:pPr defTabSz="1300460" hangingPunct="1"/>
            <a:endParaRPr lang="nl-NL" sz="1849" kern="1200">
              <a:solidFill>
                <a:prstClr val="white"/>
              </a:solidFill>
              <a:latin typeface="Verdana"/>
            </a:endParaRPr>
          </a:p>
        </p:txBody>
      </p:sp>
    </p:spTree>
    <p:extLst>
      <p:ext uri="{BB962C8B-B14F-4D97-AF65-F5344CB8AC3E}">
        <p14:creationId xmlns:p14="http://schemas.microsoft.com/office/powerpoint/2010/main" val="37699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8634B-CAB4-8356-4CFE-2075930E11CE}"/>
              </a:ext>
            </a:extLst>
          </p:cNvPr>
          <p:cNvSpPr>
            <a:spLocks noGrp="1"/>
          </p:cNvSpPr>
          <p:nvPr>
            <p:ph type="title"/>
          </p:nvPr>
        </p:nvSpPr>
        <p:spPr/>
        <p:txBody>
          <a:bodyPr/>
          <a:lstStyle/>
          <a:p>
            <a:r>
              <a:rPr lang="nl-NL" dirty="0"/>
              <a:t>Zorgcoördinatie op de agenda </a:t>
            </a:r>
          </a:p>
        </p:txBody>
      </p:sp>
      <p:sp>
        <p:nvSpPr>
          <p:cNvPr id="3" name="Tijdelijke aanduiding voor inhoud 2">
            <a:extLst>
              <a:ext uri="{FF2B5EF4-FFF2-40B4-BE49-F238E27FC236}">
                <a16:creationId xmlns:a16="http://schemas.microsoft.com/office/drawing/2014/main" id="{CC0CB7F7-A870-C0D0-541F-CEC67B974ACC}"/>
              </a:ext>
            </a:extLst>
          </p:cNvPr>
          <p:cNvSpPr>
            <a:spLocks noGrp="1"/>
          </p:cNvSpPr>
          <p:nvPr>
            <p:ph idx="1"/>
          </p:nvPr>
        </p:nvSpPr>
        <p:spPr/>
        <p:txBody>
          <a:bodyPr/>
          <a:lstStyle/>
          <a:p>
            <a:pPr marL="342900" indent="-342900">
              <a:buFont typeface="Arial" panose="020B0604020202020204" pitchFamily="34" charset="0"/>
              <a:buChar char="•"/>
            </a:pPr>
            <a:r>
              <a:rPr lang="nl-NL" sz="2800" dirty="0"/>
              <a:t>Hoofden MKA </a:t>
            </a:r>
          </a:p>
          <a:p>
            <a:pPr marL="342900" indent="-342900">
              <a:buFont typeface="Arial" panose="020B0604020202020204" pitchFamily="34" charset="0"/>
              <a:buChar char="•"/>
            </a:pPr>
            <a:r>
              <a:rPr lang="nl-NL" sz="2800" dirty="0"/>
              <a:t>Bestuurscommissies</a:t>
            </a:r>
          </a:p>
          <a:p>
            <a:pPr marL="342900" indent="-342900">
              <a:buFont typeface="Arial" panose="020B0604020202020204" pitchFamily="34" charset="0"/>
              <a:buChar char="•"/>
            </a:pPr>
            <a:r>
              <a:rPr lang="nl-NL" sz="2800" dirty="0"/>
              <a:t>Bestuurdersplatform zorgcoördinatie</a:t>
            </a:r>
          </a:p>
          <a:p>
            <a:pPr marL="342900" indent="-342900">
              <a:buFont typeface="Arial" panose="020B0604020202020204" pitchFamily="34" charset="0"/>
              <a:buChar char="•"/>
            </a:pPr>
            <a:r>
              <a:rPr lang="nl-NL" sz="2800" dirty="0"/>
              <a:t>Landelijke werkgroepen per thema</a:t>
            </a:r>
          </a:p>
          <a:p>
            <a:pPr marL="342900" indent="-342900">
              <a:buFont typeface="Arial" panose="020B0604020202020204" pitchFamily="34" charset="0"/>
              <a:buChar char="•"/>
            </a:pPr>
            <a:r>
              <a:rPr lang="nl-NL" sz="2800" dirty="0"/>
              <a:t>Klankbordgroep koepels</a:t>
            </a:r>
          </a:p>
          <a:p>
            <a:pPr marL="342900" indent="-342900">
              <a:buFont typeface="Arial" panose="020B0604020202020204" pitchFamily="34" charset="0"/>
              <a:buChar char="•"/>
            </a:pPr>
            <a:r>
              <a:rPr lang="nl-NL" sz="2800" dirty="0"/>
              <a:t>Algemene ledenvergadering</a:t>
            </a:r>
          </a:p>
          <a:p>
            <a:endParaRPr lang="nl-NL" sz="2800" dirty="0"/>
          </a:p>
          <a:p>
            <a:pPr marL="342900" indent="-342900">
              <a:buFont typeface="Arial" panose="020B0604020202020204" pitchFamily="34" charset="0"/>
              <a:buChar char="•"/>
            </a:pPr>
            <a:r>
              <a:rPr lang="nl-NL" sz="2800" dirty="0"/>
              <a:t>Klankbordgroep professionals?</a:t>
            </a:r>
          </a:p>
          <a:p>
            <a:endParaRPr lang="nl-NL" dirty="0"/>
          </a:p>
        </p:txBody>
      </p:sp>
      <p:sp>
        <p:nvSpPr>
          <p:cNvPr id="4" name="Tijdelijke aanduiding voor datum 3">
            <a:extLst>
              <a:ext uri="{FF2B5EF4-FFF2-40B4-BE49-F238E27FC236}">
                <a16:creationId xmlns:a16="http://schemas.microsoft.com/office/drawing/2014/main" id="{1DEBCA72-A89E-D565-5A52-B66D5DDAE63C}"/>
              </a:ext>
            </a:extLst>
          </p:cNvPr>
          <p:cNvSpPr>
            <a:spLocks noGrp="1"/>
          </p:cNvSpPr>
          <p:nvPr>
            <p:ph type="dt" sz="half" idx="10"/>
          </p:nvPr>
        </p:nvSpPr>
        <p:spPr/>
        <p:txBody>
          <a:bodyPr/>
          <a:lstStyle/>
          <a:p>
            <a:fld id="{6A3CD065-F610-4C0D-8FFF-3FEFBCDC08B0}"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FABB2EF0-1DC5-7F9D-E69B-BBF304310C1A}"/>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tekst 5">
            <a:extLst>
              <a:ext uri="{FF2B5EF4-FFF2-40B4-BE49-F238E27FC236}">
                <a16:creationId xmlns:a16="http://schemas.microsoft.com/office/drawing/2014/main" id="{F4AFC00D-A7CD-2B8B-6167-5BAAEF2C1005}"/>
              </a:ext>
            </a:extLst>
          </p:cNvPr>
          <p:cNvSpPr>
            <a:spLocks noGrp="1"/>
          </p:cNvSpPr>
          <p:nvPr>
            <p:ph type="body" idx="13"/>
          </p:nvPr>
        </p:nvSpPr>
        <p:spPr/>
        <p:txBody>
          <a:bodyPr/>
          <a:lstStyle/>
          <a:p>
            <a:r>
              <a:rPr lang="nl-NL" dirty="0"/>
              <a:t>Verschillende overleggen binnen/met AZN </a:t>
            </a:r>
          </a:p>
        </p:txBody>
      </p:sp>
    </p:spTree>
    <p:extLst>
      <p:ext uri="{BB962C8B-B14F-4D97-AF65-F5344CB8AC3E}">
        <p14:creationId xmlns:p14="http://schemas.microsoft.com/office/powerpoint/2010/main" val="3036340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8A7204-BA75-5E01-1A4C-CD97F7814133}"/>
              </a:ext>
            </a:extLst>
          </p:cNvPr>
          <p:cNvSpPr>
            <a:spLocks noGrp="1"/>
          </p:cNvSpPr>
          <p:nvPr>
            <p:ph type="title"/>
          </p:nvPr>
        </p:nvSpPr>
        <p:spPr/>
        <p:txBody>
          <a:bodyPr/>
          <a:lstStyle/>
          <a:p>
            <a:r>
              <a:rPr lang="nl-NL" dirty="0"/>
              <a:t>Filmpje</a:t>
            </a:r>
          </a:p>
        </p:txBody>
      </p:sp>
      <p:sp>
        <p:nvSpPr>
          <p:cNvPr id="5" name="Tijdelijke aanduiding voor tekst 4">
            <a:extLst>
              <a:ext uri="{FF2B5EF4-FFF2-40B4-BE49-F238E27FC236}">
                <a16:creationId xmlns:a16="http://schemas.microsoft.com/office/drawing/2014/main" id="{AF006D0B-BE76-34EC-E1DC-DCA0EF2DBC8F}"/>
              </a:ext>
            </a:extLst>
          </p:cNvPr>
          <p:cNvSpPr>
            <a:spLocks noGrp="1"/>
          </p:cNvSpPr>
          <p:nvPr>
            <p:ph type="body" sz="quarter" idx="14"/>
          </p:nvPr>
        </p:nvSpPr>
        <p:spPr/>
        <p:txBody>
          <a:bodyPr/>
          <a:lstStyle/>
          <a:p>
            <a:pPr marL="0" indent="0">
              <a:buNone/>
            </a:pPr>
            <a:r>
              <a:rPr lang="nl-NL" dirty="0">
                <a:hlinkClick r:id="rId2"/>
              </a:rPr>
              <a:t>Professionals aan het woord </a:t>
            </a:r>
            <a:endParaRPr lang="nl-NL" dirty="0"/>
          </a:p>
        </p:txBody>
      </p:sp>
      <p:sp>
        <p:nvSpPr>
          <p:cNvPr id="2" name="Tijdelijke aanduiding voor datum 1">
            <a:extLst>
              <a:ext uri="{FF2B5EF4-FFF2-40B4-BE49-F238E27FC236}">
                <a16:creationId xmlns:a16="http://schemas.microsoft.com/office/drawing/2014/main" id="{8D990356-3816-E5EA-FA18-1F12A1F5C4AB}"/>
              </a:ext>
            </a:extLst>
          </p:cNvPr>
          <p:cNvSpPr>
            <a:spLocks noGrp="1"/>
          </p:cNvSpPr>
          <p:nvPr>
            <p:ph type="dt" sz="half" idx="10"/>
          </p:nvPr>
        </p:nvSpPr>
        <p:spPr/>
        <p:txBody>
          <a:bodyPr/>
          <a:lstStyle/>
          <a:p>
            <a:fld id="{15107967-A0ED-4E2F-A737-6F647CAC32B6}" type="datetime1">
              <a:rPr lang="nl-NL" smtClean="0"/>
              <a:t>14-6-2024</a:t>
            </a:fld>
            <a:endParaRPr lang="nl-NL" dirty="0"/>
          </a:p>
        </p:txBody>
      </p:sp>
      <p:sp>
        <p:nvSpPr>
          <p:cNvPr id="3" name="Tijdelijke aanduiding voor voettekst 2">
            <a:extLst>
              <a:ext uri="{FF2B5EF4-FFF2-40B4-BE49-F238E27FC236}">
                <a16:creationId xmlns:a16="http://schemas.microsoft.com/office/drawing/2014/main" id="{6225CAED-B933-9F32-6BDF-EFC1B8F29D21}"/>
              </a:ext>
            </a:extLst>
          </p:cNvPr>
          <p:cNvSpPr>
            <a:spLocks noGrp="1"/>
          </p:cNvSpPr>
          <p:nvPr>
            <p:ph type="ftr" sz="quarter" idx="11"/>
          </p:nvPr>
        </p:nvSpPr>
        <p:spPr/>
        <p:txBody>
          <a:bodyPr/>
          <a:lstStyle/>
          <a:p>
            <a:r>
              <a:rPr lang="nl-NL"/>
              <a:t>Presentatie zorgcoordinatie V&amp;VN</a:t>
            </a:r>
            <a:endParaRPr lang="nl-NL" dirty="0"/>
          </a:p>
        </p:txBody>
      </p:sp>
    </p:spTree>
    <p:extLst>
      <p:ext uri="{BB962C8B-B14F-4D97-AF65-F5344CB8AC3E}">
        <p14:creationId xmlns:p14="http://schemas.microsoft.com/office/powerpoint/2010/main" val="71623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B361E-CC32-613C-E615-012EB67D5DB1}"/>
              </a:ext>
            </a:extLst>
          </p:cNvPr>
          <p:cNvSpPr>
            <a:spLocks noGrp="1"/>
          </p:cNvSpPr>
          <p:nvPr>
            <p:ph type="title"/>
          </p:nvPr>
        </p:nvSpPr>
        <p:spPr/>
        <p:txBody>
          <a:bodyPr/>
          <a:lstStyle/>
          <a:p>
            <a:r>
              <a:rPr lang="nl-NL" dirty="0"/>
              <a:t>Trends</a:t>
            </a:r>
          </a:p>
        </p:txBody>
      </p:sp>
      <p:sp>
        <p:nvSpPr>
          <p:cNvPr id="3" name="Tijdelijke aanduiding voor inhoud 2">
            <a:extLst>
              <a:ext uri="{FF2B5EF4-FFF2-40B4-BE49-F238E27FC236}">
                <a16:creationId xmlns:a16="http://schemas.microsoft.com/office/drawing/2014/main" id="{693DF833-FC6D-23FE-620A-C9CA83AD7C3F}"/>
              </a:ext>
            </a:extLst>
          </p:cNvPr>
          <p:cNvSpPr>
            <a:spLocks noGrp="1"/>
          </p:cNvSpPr>
          <p:nvPr>
            <p:ph idx="1"/>
          </p:nvPr>
        </p:nvSpPr>
        <p:spPr>
          <a:xfrm>
            <a:off x="783715" y="2571610"/>
            <a:ext cx="15301541" cy="5618914"/>
          </a:xfrm>
        </p:spPr>
        <p:txBody>
          <a:bodyPr/>
          <a:lstStyle/>
          <a:p>
            <a:pPr defTabSz="830849">
              <a:lnSpc>
                <a:spcPct val="150000"/>
              </a:lnSpc>
              <a:buSzPct val="100000"/>
              <a:defRPr/>
            </a:pPr>
            <a:r>
              <a:rPr lang="nl-NL" sz="2276" b="1" kern="0" dirty="0">
                <a:solidFill>
                  <a:srgbClr val="4E5469"/>
                </a:solidFill>
                <a:latin typeface="Verdana" panose="020B0604030504040204"/>
                <a:sym typeface="Helvetica Light"/>
              </a:rPr>
              <a:t>Demografische ontwikkelingen: bevolkingsgroei, vergrijzing,</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Patiënten met complexere zorgvraag </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Groeiende vraag binnen de gehele acute zorgketen </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Concentratie en specialisatie van zorg </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Krapte op de arbeidsmarkt </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(Kwetsbare) patiënten blijven langer thuis </a:t>
            </a:r>
            <a:r>
              <a:rPr lang="nl-NL" sz="2276" kern="0" dirty="0">
                <a:solidFill>
                  <a:srgbClr val="4E5469"/>
                </a:solidFill>
                <a:latin typeface="Verdana" panose="020B0604030504040204"/>
                <a:sym typeface="Wingdings" panose="05000000000000000000" pitchFamily="2" charset="2"/>
              </a:rPr>
              <a:t> </a:t>
            </a:r>
            <a:r>
              <a:rPr lang="nl-NL" sz="2276" kern="0" dirty="0">
                <a:solidFill>
                  <a:srgbClr val="4E5469"/>
                </a:solidFill>
                <a:latin typeface="Verdana" panose="020B0604030504040204"/>
                <a:sym typeface="Helvetica Light"/>
              </a:rPr>
              <a:t>aantal acute zorgvragen neemt toe</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Mantelzorg en andere steunnetwerken rond de patiënt raken overbelast </a:t>
            </a:r>
          </a:p>
          <a:p>
            <a:pPr marL="406394" indent="-406394" defTabSz="830849">
              <a:lnSpc>
                <a:spcPct val="150000"/>
              </a:lnSpc>
              <a:buSzPct val="100000"/>
              <a:buBlip>
                <a:blip r:embed="rId2"/>
              </a:buBlip>
              <a:defRPr/>
            </a:pPr>
            <a:endParaRPr lang="nl-NL" sz="2276" kern="0" dirty="0">
              <a:solidFill>
                <a:srgbClr val="4E5469"/>
              </a:solidFill>
              <a:latin typeface="Verdana" panose="020B0604030504040204"/>
              <a:sym typeface="Helvetica Light"/>
            </a:endParaRPr>
          </a:p>
          <a:p>
            <a:pPr defTabSz="830849">
              <a:lnSpc>
                <a:spcPct val="150000"/>
              </a:lnSpc>
              <a:buSzPct val="100000"/>
              <a:defRPr/>
            </a:pPr>
            <a:r>
              <a:rPr lang="nl-NL" sz="2276" b="1" kern="0" dirty="0">
                <a:solidFill>
                  <a:srgbClr val="4E5469"/>
                </a:solidFill>
                <a:latin typeface="Verdana" panose="020B0604030504040204"/>
                <a:sym typeface="Helvetica Light"/>
              </a:rPr>
              <a:t>Gevolg van deze ontwikkelingen:</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Problemen schuiven door van het ene domein naar het andere </a:t>
            </a:r>
            <a:r>
              <a:rPr lang="nl-NL" sz="2276" kern="0" dirty="0">
                <a:solidFill>
                  <a:srgbClr val="4E5469"/>
                </a:solidFill>
                <a:latin typeface="Verdana" panose="020B0604030504040204"/>
                <a:sym typeface="Wingdings" panose="05000000000000000000" pitchFamily="2" charset="2"/>
              </a:rPr>
              <a:t> zorgketen stokt</a:t>
            </a:r>
            <a:endParaRPr lang="nl-NL" sz="2276" kern="0" dirty="0">
              <a:solidFill>
                <a:srgbClr val="4E5469"/>
              </a:solidFill>
              <a:latin typeface="Verdana" panose="020B0604030504040204"/>
              <a:sym typeface="Helvetica Light"/>
            </a:endParaRP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Mensen met een zorgvraag melden zich bij een verkeerd zorgloket, al dan niet vanwege</a:t>
            </a:r>
            <a:br>
              <a:rPr lang="nl-NL" sz="2276" kern="0" dirty="0">
                <a:solidFill>
                  <a:srgbClr val="4E5469"/>
                </a:solidFill>
                <a:latin typeface="Verdana" panose="020B0604030504040204"/>
                <a:sym typeface="Helvetica Light"/>
              </a:rPr>
            </a:br>
            <a:r>
              <a:rPr lang="nl-NL" sz="2276" kern="0" dirty="0">
                <a:solidFill>
                  <a:srgbClr val="4E5469"/>
                </a:solidFill>
                <a:latin typeface="Verdana" panose="020B0604030504040204"/>
                <a:sym typeface="Helvetica Light"/>
              </a:rPr>
              <a:t>wachttijden elders.</a:t>
            </a:r>
          </a:p>
          <a:p>
            <a:endParaRPr lang="nl-NL" dirty="0"/>
          </a:p>
        </p:txBody>
      </p:sp>
      <p:sp>
        <p:nvSpPr>
          <p:cNvPr id="4" name="Tijdelijke aanduiding voor tekst 3">
            <a:extLst>
              <a:ext uri="{FF2B5EF4-FFF2-40B4-BE49-F238E27FC236}">
                <a16:creationId xmlns:a16="http://schemas.microsoft.com/office/drawing/2014/main" id="{D9541B5A-F909-8D83-A7C2-06C27438D1C7}"/>
              </a:ext>
            </a:extLst>
          </p:cNvPr>
          <p:cNvSpPr>
            <a:spLocks noGrp="1"/>
          </p:cNvSpPr>
          <p:nvPr>
            <p:ph type="body" idx="13"/>
          </p:nvPr>
        </p:nvSpPr>
        <p:spPr/>
        <p:txBody>
          <a:bodyPr/>
          <a:lstStyle/>
          <a:p>
            <a:r>
              <a:rPr lang="nl-NL" dirty="0">
                <a:solidFill>
                  <a:srgbClr val="7F86A1"/>
                </a:solidFill>
              </a:rPr>
              <a:t>in de samenleving en binnen de acute zorg</a:t>
            </a:r>
            <a:endParaRPr lang="nl-NL" dirty="0"/>
          </a:p>
        </p:txBody>
      </p:sp>
      <p:sp>
        <p:nvSpPr>
          <p:cNvPr id="5" name="Tijdelijke aanduiding voor datum 4">
            <a:extLst>
              <a:ext uri="{FF2B5EF4-FFF2-40B4-BE49-F238E27FC236}">
                <a16:creationId xmlns:a16="http://schemas.microsoft.com/office/drawing/2014/main" id="{71DCDE49-2343-3647-8C1D-3903F32F3047}"/>
              </a:ext>
            </a:extLst>
          </p:cNvPr>
          <p:cNvSpPr>
            <a:spLocks noGrp="1"/>
          </p:cNvSpPr>
          <p:nvPr>
            <p:ph type="dt" sz="half" idx="10"/>
          </p:nvPr>
        </p:nvSpPr>
        <p:spPr/>
        <p:txBody>
          <a:bodyPr/>
          <a:lstStyle/>
          <a:p>
            <a:pPr defTabSz="1300460" hangingPunct="1"/>
            <a:fld id="{6BDC18F6-09BF-410E-9315-BE88ADCE2A5F}"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6" name="Tijdelijke aanduiding voor voettekst 5">
            <a:extLst>
              <a:ext uri="{FF2B5EF4-FFF2-40B4-BE49-F238E27FC236}">
                <a16:creationId xmlns:a16="http://schemas.microsoft.com/office/drawing/2014/main" id="{52C37E33-3B32-529A-8C76-4334FAE869F9}"/>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7" name="Tijdelijke aanduiding voor dianummer 6">
            <a:extLst>
              <a:ext uri="{FF2B5EF4-FFF2-40B4-BE49-F238E27FC236}">
                <a16:creationId xmlns:a16="http://schemas.microsoft.com/office/drawing/2014/main" id="{BD0BD61D-6307-9308-993E-6FC00AB6596A}"/>
              </a:ext>
            </a:extLst>
          </p:cNvPr>
          <p:cNvSpPr>
            <a:spLocks noGrp="1"/>
          </p:cNvSpPr>
          <p:nvPr>
            <p:ph type="sldNum" sz="quarter" idx="12"/>
          </p:nvPr>
        </p:nvSpPr>
        <p:spPr>
          <a:xfrm>
            <a:off x="17027225" y="9203744"/>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3</a:t>
            </a:fld>
            <a:endParaRPr lang="nl-NL" kern="1200" dirty="0">
              <a:solidFill>
                <a:prstClr val="white"/>
              </a:solidFill>
              <a:latin typeface="Verdana"/>
            </a:endParaRPr>
          </a:p>
        </p:txBody>
      </p:sp>
      <p:sp>
        <p:nvSpPr>
          <p:cNvPr id="8" name="TextBox 14">
            <a:extLst>
              <a:ext uri="{FF2B5EF4-FFF2-40B4-BE49-F238E27FC236}">
                <a16:creationId xmlns:a16="http://schemas.microsoft.com/office/drawing/2014/main" id="{3D9B4BDD-93B1-AC6E-1E53-CE9F2CEEC263}"/>
              </a:ext>
            </a:extLst>
          </p:cNvPr>
          <p:cNvSpPr txBox="1"/>
          <p:nvPr/>
        </p:nvSpPr>
        <p:spPr>
          <a:xfrm>
            <a:off x="13074228" y="5450631"/>
            <a:ext cx="4108489" cy="2215991"/>
          </a:xfrm>
          <a:prstGeom prst="rect">
            <a:avLst/>
          </a:prstGeom>
          <a:ln w="12700">
            <a:miter lim="400000"/>
          </a:ln>
        </p:spPr>
        <p:txBody>
          <a:bodyPr wrap="square" lIns="0" tIns="0" rIns="0" bIns="0" anchor="t" anchorCtr="0">
            <a:spAutoFit/>
          </a:bodyPr>
          <a:lstStyle>
            <a:lvl1pPr algn="l" eaLnBrk="1" hangingPunct="1">
              <a:defRPr sz="3200">
                <a:solidFill>
                  <a:srgbClr val="4E5469"/>
                </a:solidFill>
                <a:latin typeface="Verdana Vet" charset="0"/>
              </a:defRPr>
            </a:lvl1pPr>
            <a:lvl2pPr eaLnBrk="1" hangingPunct="1">
              <a:defRPr sz="8000"/>
            </a:lvl2pPr>
            <a:lvl3pPr eaLnBrk="1" hangingPunct="1">
              <a:defRPr sz="8000"/>
            </a:lvl3pPr>
            <a:lvl4pPr eaLnBrk="1" hangingPunct="1">
              <a:defRPr sz="8000"/>
            </a:lvl4pPr>
            <a:lvl5pPr eaLnBrk="1" hangingPunct="1">
              <a:defRPr sz="8000"/>
            </a:lvl5pPr>
            <a:lvl6pPr eaLnBrk="1" hangingPunct="1">
              <a:defRPr sz="8000"/>
            </a:lvl6pPr>
            <a:lvl7pPr eaLnBrk="1" hangingPunct="1">
              <a:defRPr sz="8000"/>
            </a:lvl7pPr>
            <a:lvl8pPr eaLnBrk="1" hangingPunct="1">
              <a:defRPr sz="8000"/>
            </a:lvl8pPr>
            <a:lvl9pPr eaLnBrk="1" hangingPunct="1">
              <a:defRPr sz="80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a:noFill/>
                </a:ln>
                <a:solidFill>
                  <a:srgbClr val="002060"/>
                </a:solidFill>
                <a:effectLst/>
                <a:uLnTx/>
                <a:uFillTx/>
                <a:latin typeface="Verdana Vet" charset="0"/>
              </a:rPr>
              <a:t>Kortom,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a:noFill/>
                </a:ln>
                <a:solidFill>
                  <a:srgbClr val="002060"/>
                </a:solidFill>
                <a:effectLst/>
                <a:uLnTx/>
                <a:uFillTx/>
                <a:latin typeface="Verdana Vet" charset="0"/>
              </a:rPr>
              <a:t>de acute zorg staat onder druk! </a:t>
            </a:r>
          </a:p>
        </p:txBody>
      </p:sp>
    </p:spTree>
    <p:extLst>
      <p:ext uri="{BB962C8B-B14F-4D97-AF65-F5344CB8AC3E}">
        <p14:creationId xmlns:p14="http://schemas.microsoft.com/office/powerpoint/2010/main" val="3590393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2ACEB-F6E1-21FE-855F-5E083997E26D}"/>
              </a:ext>
            </a:extLst>
          </p:cNvPr>
          <p:cNvSpPr>
            <a:spLocks noGrp="1"/>
          </p:cNvSpPr>
          <p:nvPr>
            <p:ph type="title"/>
          </p:nvPr>
        </p:nvSpPr>
        <p:spPr/>
        <p:txBody>
          <a:bodyPr/>
          <a:lstStyle/>
          <a:p>
            <a:r>
              <a:rPr lang="nl-NL" dirty="0"/>
              <a:t>Tijdpad</a:t>
            </a:r>
          </a:p>
        </p:txBody>
      </p:sp>
      <p:pic>
        <p:nvPicPr>
          <p:cNvPr id="8" name="Tijdelijke aanduiding voor inhoud 7">
            <a:extLst>
              <a:ext uri="{FF2B5EF4-FFF2-40B4-BE49-F238E27FC236}">
                <a16:creationId xmlns:a16="http://schemas.microsoft.com/office/drawing/2014/main" id="{A114A98B-DD6A-586B-3A4D-4848DFC74D59}"/>
              </a:ext>
            </a:extLst>
          </p:cNvPr>
          <p:cNvPicPr>
            <a:picLocks noGrp="1" noChangeAspect="1"/>
          </p:cNvPicPr>
          <p:nvPr>
            <p:ph idx="1"/>
          </p:nvPr>
        </p:nvPicPr>
        <p:blipFill>
          <a:blip r:embed="rId2"/>
          <a:stretch>
            <a:fillRect/>
          </a:stretch>
        </p:blipFill>
        <p:spPr>
          <a:xfrm>
            <a:off x="1061583" y="3455714"/>
            <a:ext cx="14556385" cy="3389585"/>
          </a:xfrm>
        </p:spPr>
      </p:pic>
      <p:sp>
        <p:nvSpPr>
          <p:cNvPr id="4" name="Tijdelijke aanduiding voor datum 3">
            <a:extLst>
              <a:ext uri="{FF2B5EF4-FFF2-40B4-BE49-F238E27FC236}">
                <a16:creationId xmlns:a16="http://schemas.microsoft.com/office/drawing/2014/main" id="{F65F3A5B-8FE8-970C-D1A8-9EEDBBF100E6}"/>
              </a:ext>
            </a:extLst>
          </p:cNvPr>
          <p:cNvSpPr>
            <a:spLocks noGrp="1"/>
          </p:cNvSpPr>
          <p:nvPr>
            <p:ph type="dt" sz="half" idx="10"/>
          </p:nvPr>
        </p:nvSpPr>
        <p:spPr/>
        <p:txBody>
          <a:bodyPr/>
          <a:lstStyle/>
          <a:p>
            <a:fld id="{0FF7E1CB-1DF9-4B75-9C54-DA9B4076D3FF}" type="datetime1">
              <a:rPr lang="nl-NL" smtClean="0"/>
              <a:t>14-6-2024</a:t>
            </a:fld>
            <a:endParaRPr lang="nl-NL" dirty="0"/>
          </a:p>
        </p:txBody>
      </p:sp>
      <p:sp>
        <p:nvSpPr>
          <p:cNvPr id="5" name="Tijdelijke aanduiding voor voettekst 4">
            <a:extLst>
              <a:ext uri="{FF2B5EF4-FFF2-40B4-BE49-F238E27FC236}">
                <a16:creationId xmlns:a16="http://schemas.microsoft.com/office/drawing/2014/main" id="{4AA656BF-58AB-CBC5-B4C5-4AD110F86514}"/>
              </a:ext>
            </a:extLst>
          </p:cNvPr>
          <p:cNvSpPr>
            <a:spLocks noGrp="1"/>
          </p:cNvSpPr>
          <p:nvPr>
            <p:ph type="ftr" sz="quarter" idx="11"/>
          </p:nvPr>
        </p:nvSpPr>
        <p:spPr/>
        <p:txBody>
          <a:bodyPr/>
          <a:lstStyle/>
          <a:p>
            <a:r>
              <a:rPr lang="nl-NL"/>
              <a:t>Presentatie zorgcoordinatie V&amp;VN</a:t>
            </a:r>
            <a:endParaRPr lang="nl-NL" dirty="0"/>
          </a:p>
        </p:txBody>
      </p:sp>
      <p:sp>
        <p:nvSpPr>
          <p:cNvPr id="6" name="Tijdelijke aanduiding voor tekst 5">
            <a:extLst>
              <a:ext uri="{FF2B5EF4-FFF2-40B4-BE49-F238E27FC236}">
                <a16:creationId xmlns:a16="http://schemas.microsoft.com/office/drawing/2014/main" id="{5D8AFF7A-FF7B-774A-12CE-7A4F63250043}"/>
              </a:ext>
            </a:extLst>
          </p:cNvPr>
          <p:cNvSpPr>
            <a:spLocks noGrp="1"/>
          </p:cNvSpPr>
          <p:nvPr>
            <p:ph type="body" idx="13"/>
          </p:nvPr>
        </p:nvSpPr>
        <p:spPr/>
        <p:txBody>
          <a:bodyPr/>
          <a:lstStyle/>
          <a:p>
            <a:r>
              <a:rPr lang="nl-NL" dirty="0"/>
              <a:t>Implementatie zorgcoördinatie </a:t>
            </a:r>
          </a:p>
        </p:txBody>
      </p:sp>
    </p:spTree>
    <p:extLst>
      <p:ext uri="{BB962C8B-B14F-4D97-AF65-F5344CB8AC3E}">
        <p14:creationId xmlns:p14="http://schemas.microsoft.com/office/powerpoint/2010/main" val="151825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D7B918F-6C3A-D94E-D8FA-A385056EA5C7}"/>
              </a:ext>
            </a:extLst>
          </p:cNvPr>
          <p:cNvSpPr>
            <a:spLocks noGrp="1"/>
          </p:cNvSpPr>
          <p:nvPr>
            <p:ph type="ctrTitle"/>
          </p:nvPr>
        </p:nvSpPr>
        <p:spPr/>
        <p:txBody>
          <a:bodyPr/>
          <a:lstStyle/>
          <a:p>
            <a:r>
              <a:rPr lang="nl-NL" dirty="0"/>
              <a:t>Vragen?</a:t>
            </a:r>
          </a:p>
        </p:txBody>
      </p:sp>
      <p:sp>
        <p:nvSpPr>
          <p:cNvPr id="5" name="Ondertitel 4">
            <a:extLst>
              <a:ext uri="{FF2B5EF4-FFF2-40B4-BE49-F238E27FC236}">
                <a16:creationId xmlns:a16="http://schemas.microsoft.com/office/drawing/2014/main" id="{60FA857B-8227-636C-6A9A-3E12B86517BD}"/>
              </a:ext>
            </a:extLst>
          </p:cNvPr>
          <p:cNvSpPr>
            <a:spLocks noGrp="1"/>
          </p:cNvSpPr>
          <p:nvPr>
            <p:ph type="subTitle" idx="1"/>
          </p:nvPr>
        </p:nvSpPr>
        <p:spPr/>
        <p:txBody>
          <a:bodyPr/>
          <a:lstStyle/>
          <a:p>
            <a:r>
              <a:rPr lang="nl-NL" dirty="0"/>
              <a:t>r.wessel@ambulancezorg.nl</a:t>
            </a:r>
          </a:p>
        </p:txBody>
      </p:sp>
    </p:spTree>
    <p:extLst>
      <p:ext uri="{BB962C8B-B14F-4D97-AF65-F5344CB8AC3E}">
        <p14:creationId xmlns:p14="http://schemas.microsoft.com/office/powerpoint/2010/main" val="426654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6CCD6-6CB4-AC53-3897-A23266A94A37}"/>
              </a:ext>
            </a:extLst>
          </p:cNvPr>
          <p:cNvSpPr>
            <a:spLocks noGrp="1"/>
          </p:cNvSpPr>
          <p:nvPr>
            <p:ph type="title"/>
          </p:nvPr>
        </p:nvSpPr>
        <p:spPr>
          <a:xfrm>
            <a:off x="783713" y="1155552"/>
            <a:ext cx="15772836" cy="1654606"/>
          </a:xfrm>
        </p:spPr>
        <p:txBody>
          <a:bodyPr/>
          <a:lstStyle/>
          <a:p>
            <a:r>
              <a:rPr lang="nl-NL" dirty="0"/>
              <a:t>Jaarkalender </a:t>
            </a:r>
            <a:br>
              <a:rPr lang="nl-NL" dirty="0"/>
            </a:br>
            <a:r>
              <a:rPr lang="nl-NL" dirty="0"/>
              <a:t>implementatie </a:t>
            </a:r>
            <a:br>
              <a:rPr lang="nl-NL" dirty="0"/>
            </a:br>
            <a:r>
              <a:rPr lang="nl-NL" dirty="0"/>
              <a:t>zorgcoördinatie </a:t>
            </a:r>
          </a:p>
        </p:txBody>
      </p:sp>
      <p:sp>
        <p:nvSpPr>
          <p:cNvPr id="3" name="Tijdelijke aanduiding voor inhoud 2">
            <a:extLst>
              <a:ext uri="{FF2B5EF4-FFF2-40B4-BE49-F238E27FC236}">
                <a16:creationId xmlns:a16="http://schemas.microsoft.com/office/drawing/2014/main" id="{18F36DAF-6C5E-91FC-09C3-2FBF5D948BEB}"/>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707D7BB2-1C59-02F8-5D41-34B32AEF08E9}"/>
              </a:ext>
            </a:extLst>
          </p:cNvPr>
          <p:cNvSpPr>
            <a:spLocks noGrp="1"/>
          </p:cNvSpPr>
          <p:nvPr>
            <p:ph type="dt" sz="half" idx="10"/>
          </p:nvPr>
        </p:nvSpPr>
        <p:spPr/>
        <p:txBody>
          <a:bodyPr/>
          <a:lstStyle/>
          <a:p>
            <a:pPr defTabSz="1300460" hangingPunct="1"/>
            <a:fld id="{1385B14A-5B19-41E5-AA34-E7C09A6540B4}" type="datetime1">
              <a:rPr lang="nl-NL" kern="1200" smtClean="0">
                <a:solidFill>
                  <a:srgbClr val="028C95"/>
                </a:solidFill>
                <a:latin typeface="Verdana"/>
              </a:rPr>
              <a:t>14-6-2024</a:t>
            </a:fld>
            <a:endParaRPr lang="nl-NL" kern="1200" dirty="0">
              <a:solidFill>
                <a:srgbClr val="028C95"/>
              </a:solidFill>
              <a:latin typeface="Verdana"/>
            </a:endParaRPr>
          </a:p>
        </p:txBody>
      </p:sp>
      <p:sp>
        <p:nvSpPr>
          <p:cNvPr id="5" name="Tijdelijke aanduiding voor voettekst 4">
            <a:extLst>
              <a:ext uri="{FF2B5EF4-FFF2-40B4-BE49-F238E27FC236}">
                <a16:creationId xmlns:a16="http://schemas.microsoft.com/office/drawing/2014/main" id="{08511AA9-3A7E-55B7-EB98-0B57926B0D0D}"/>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pic>
        <p:nvPicPr>
          <p:cNvPr id="11" name="Afbeelding 10">
            <a:extLst>
              <a:ext uri="{FF2B5EF4-FFF2-40B4-BE49-F238E27FC236}">
                <a16:creationId xmlns:a16="http://schemas.microsoft.com/office/drawing/2014/main" id="{087B954B-CC42-47EC-E3E1-8E31C8258B03}"/>
              </a:ext>
            </a:extLst>
          </p:cNvPr>
          <p:cNvPicPr>
            <a:picLocks noChangeAspect="1"/>
          </p:cNvPicPr>
          <p:nvPr/>
        </p:nvPicPr>
        <p:blipFill>
          <a:blip r:embed="rId2"/>
          <a:stretch>
            <a:fillRect/>
          </a:stretch>
        </p:blipFill>
        <p:spPr>
          <a:xfrm>
            <a:off x="6403068" y="287189"/>
            <a:ext cx="10796693" cy="9466411"/>
          </a:xfrm>
          <a:prstGeom prst="rect">
            <a:avLst/>
          </a:prstGeom>
        </p:spPr>
      </p:pic>
      <p:pic>
        <p:nvPicPr>
          <p:cNvPr id="12" name="Afbeelding 11">
            <a:extLst>
              <a:ext uri="{FF2B5EF4-FFF2-40B4-BE49-F238E27FC236}">
                <a16:creationId xmlns:a16="http://schemas.microsoft.com/office/drawing/2014/main" id="{09596C3B-D59D-1E95-9D6F-3BD98F61D481}"/>
              </a:ext>
            </a:extLst>
          </p:cNvPr>
          <p:cNvPicPr>
            <a:picLocks noChangeAspect="1"/>
          </p:cNvPicPr>
          <p:nvPr/>
        </p:nvPicPr>
        <p:blipFill>
          <a:blip r:embed="rId3"/>
          <a:stretch>
            <a:fillRect/>
          </a:stretch>
        </p:blipFill>
        <p:spPr>
          <a:xfrm>
            <a:off x="1032856" y="3502111"/>
            <a:ext cx="3371227" cy="4761530"/>
          </a:xfrm>
          <a:prstGeom prst="rect">
            <a:avLst/>
          </a:prstGeom>
        </p:spPr>
      </p:pic>
    </p:spTree>
    <p:extLst>
      <p:ext uri="{BB962C8B-B14F-4D97-AF65-F5344CB8AC3E}">
        <p14:creationId xmlns:p14="http://schemas.microsoft.com/office/powerpoint/2010/main" val="221857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CE5D5-7CFD-631A-BFEF-E99F509B1DA5}"/>
              </a:ext>
            </a:extLst>
          </p:cNvPr>
          <p:cNvSpPr>
            <a:spLocks noGrp="1"/>
          </p:cNvSpPr>
          <p:nvPr>
            <p:ph type="title"/>
          </p:nvPr>
        </p:nvSpPr>
        <p:spPr/>
        <p:txBody>
          <a:bodyPr/>
          <a:lstStyle/>
          <a:p>
            <a:r>
              <a:rPr lang="nl-NL" dirty="0"/>
              <a:t>Noodzaak voor verandering in de acute zorg</a:t>
            </a:r>
          </a:p>
        </p:txBody>
      </p:sp>
      <p:sp>
        <p:nvSpPr>
          <p:cNvPr id="6" name="Tijdelijke aanduiding voor datum 5">
            <a:extLst>
              <a:ext uri="{FF2B5EF4-FFF2-40B4-BE49-F238E27FC236}">
                <a16:creationId xmlns:a16="http://schemas.microsoft.com/office/drawing/2014/main" id="{E9CF7642-9449-40CE-093C-14F55ABBCF10}"/>
              </a:ext>
            </a:extLst>
          </p:cNvPr>
          <p:cNvSpPr>
            <a:spLocks noGrp="1"/>
          </p:cNvSpPr>
          <p:nvPr>
            <p:ph type="dt" sz="half" idx="10"/>
          </p:nvPr>
        </p:nvSpPr>
        <p:spPr/>
        <p:txBody>
          <a:bodyPr/>
          <a:lstStyle/>
          <a:p>
            <a:pPr defTabSz="1300460" hangingPunct="1"/>
            <a:fld id="{E22B0F63-2630-41F7-8297-4A94E4C102F7}"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7" name="Tijdelijke aanduiding voor voettekst 6">
            <a:extLst>
              <a:ext uri="{FF2B5EF4-FFF2-40B4-BE49-F238E27FC236}">
                <a16:creationId xmlns:a16="http://schemas.microsoft.com/office/drawing/2014/main" id="{CAC33308-5280-EA06-FB8B-F7DBA1C4E33B}"/>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8" name="Tijdelijke aanduiding voor dianummer 7">
            <a:extLst>
              <a:ext uri="{FF2B5EF4-FFF2-40B4-BE49-F238E27FC236}">
                <a16:creationId xmlns:a16="http://schemas.microsoft.com/office/drawing/2014/main" id="{24FD750B-7A78-BECC-3B86-1996975A10D3}"/>
              </a:ext>
            </a:extLst>
          </p:cNvPr>
          <p:cNvSpPr>
            <a:spLocks noGrp="1"/>
          </p:cNvSpPr>
          <p:nvPr>
            <p:ph type="sldNum" sz="quarter" idx="12"/>
          </p:nvPr>
        </p:nvSpPr>
        <p:spPr>
          <a:xfrm>
            <a:off x="17027225" y="9203744"/>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4</a:t>
            </a:fld>
            <a:endParaRPr lang="nl-NL" kern="1200" dirty="0">
              <a:solidFill>
                <a:prstClr val="white"/>
              </a:solidFill>
              <a:latin typeface="Verdana"/>
            </a:endParaRPr>
          </a:p>
        </p:txBody>
      </p:sp>
      <p:pic>
        <p:nvPicPr>
          <p:cNvPr id="9" name="Afbeelding 8">
            <a:extLst>
              <a:ext uri="{FF2B5EF4-FFF2-40B4-BE49-F238E27FC236}">
                <a16:creationId xmlns:a16="http://schemas.microsoft.com/office/drawing/2014/main" id="{BD80796B-69FB-2231-5BEA-9C453ADCB837}"/>
              </a:ext>
            </a:extLst>
          </p:cNvPr>
          <p:cNvPicPr>
            <a:picLocks noChangeAspect="1"/>
          </p:cNvPicPr>
          <p:nvPr/>
        </p:nvPicPr>
        <p:blipFill rotWithShape="1">
          <a:blip r:embed="rId2"/>
          <a:srcRect t="3620" r="9254" b="22235"/>
          <a:stretch/>
        </p:blipFill>
        <p:spPr>
          <a:xfrm>
            <a:off x="783714" y="1809916"/>
            <a:ext cx="9173763" cy="5976402"/>
          </a:xfrm>
          <a:prstGeom prst="rect">
            <a:avLst/>
          </a:prstGeom>
        </p:spPr>
      </p:pic>
      <p:sp>
        <p:nvSpPr>
          <p:cNvPr id="10" name="Tijdelijke aanduiding voor tekst 1">
            <a:extLst>
              <a:ext uri="{FF2B5EF4-FFF2-40B4-BE49-F238E27FC236}">
                <a16:creationId xmlns:a16="http://schemas.microsoft.com/office/drawing/2014/main" id="{348F62FD-4E38-B295-FCE5-6247CA3B684A}"/>
              </a:ext>
            </a:extLst>
          </p:cNvPr>
          <p:cNvSpPr>
            <a:spLocks noGrp="1"/>
          </p:cNvSpPr>
          <p:nvPr>
            <p:ph type="body" sz="quarter" idx="13"/>
          </p:nvPr>
        </p:nvSpPr>
        <p:spPr>
          <a:xfrm>
            <a:off x="10259048" y="2040142"/>
            <a:ext cx="6532416" cy="3571170"/>
          </a:xfrm>
        </p:spPr>
        <p:txBody>
          <a:bodyPr/>
          <a:lstStyle/>
          <a:p>
            <a:r>
              <a:rPr lang="nl-NL" sz="2276" dirty="0"/>
              <a:t>Het RIVM berekent elk jaar hoeveel ambulances in Nederland in het volgende jaar nodig zijn: in 2023 </a:t>
            </a:r>
            <a:r>
              <a:rPr lang="nl-NL" sz="2276" b="1" dirty="0"/>
              <a:t>40 meer</a:t>
            </a:r>
            <a:r>
              <a:rPr lang="nl-NL" sz="2276" dirty="0"/>
              <a:t> dan in 2022 </a:t>
            </a:r>
            <a:r>
              <a:rPr lang="nl-NL" sz="2276" dirty="0">
                <a:sym typeface="Wingdings" panose="05000000000000000000" pitchFamily="2" charset="2"/>
              </a:rPr>
              <a:t> </a:t>
            </a:r>
          </a:p>
          <a:p>
            <a:endParaRPr lang="nl-NL" sz="2276" dirty="0"/>
          </a:p>
          <a:p>
            <a:r>
              <a:rPr lang="nl-NL" sz="2276" dirty="0"/>
              <a:t>Dat betekent: </a:t>
            </a:r>
            <a:r>
              <a:rPr lang="nl-NL" sz="2276" b="1" dirty="0"/>
              <a:t>200 extra </a:t>
            </a:r>
            <a:r>
              <a:rPr lang="nl-NL" sz="2276" dirty="0"/>
              <a:t>ambulance </a:t>
            </a:r>
            <a:r>
              <a:rPr lang="nl-NL" sz="2276" b="1" dirty="0"/>
              <a:t>chauffeurs</a:t>
            </a:r>
            <a:r>
              <a:rPr lang="nl-NL" sz="2276" dirty="0"/>
              <a:t> en </a:t>
            </a:r>
            <a:r>
              <a:rPr lang="nl-NL" sz="2276" b="1" dirty="0"/>
              <a:t>200 extra</a:t>
            </a:r>
            <a:r>
              <a:rPr lang="nl-NL" sz="2276" dirty="0"/>
              <a:t> ambulance </a:t>
            </a:r>
            <a:r>
              <a:rPr lang="nl-NL" sz="2276" b="1" dirty="0"/>
              <a:t>verpleegkundigen</a:t>
            </a:r>
          </a:p>
          <a:p>
            <a:endParaRPr lang="nl-NL" sz="2844" dirty="0"/>
          </a:p>
          <a:p>
            <a:endParaRPr lang="nl-NL" dirty="0"/>
          </a:p>
        </p:txBody>
      </p:sp>
      <p:sp>
        <p:nvSpPr>
          <p:cNvPr id="12" name="Tekstvak 11">
            <a:extLst>
              <a:ext uri="{FF2B5EF4-FFF2-40B4-BE49-F238E27FC236}">
                <a16:creationId xmlns:a16="http://schemas.microsoft.com/office/drawing/2014/main" id="{96C2A45E-3235-BFE0-9863-A6749356832A}"/>
              </a:ext>
            </a:extLst>
          </p:cNvPr>
          <p:cNvSpPr txBox="1"/>
          <p:nvPr/>
        </p:nvSpPr>
        <p:spPr>
          <a:xfrm>
            <a:off x="10141528" y="5433329"/>
            <a:ext cx="5126872" cy="1125898"/>
          </a:xfrm>
          <a:prstGeom prst="rect">
            <a:avLst/>
          </a:prstGeom>
          <a:solidFill>
            <a:srgbClr val="50BB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400" tIns="102400" rIns="102400" bIns="102400" numCol="1" spcCol="38100" rtlCol="0" anchor="ctr">
            <a:spAutoFit/>
          </a:bodyPr>
          <a:lstStyle/>
          <a:p>
            <a:pPr algn="l" defTabSz="1300460" hangingPunct="1"/>
            <a:r>
              <a:rPr lang="nl-NL" sz="1991" b="1" kern="1200" dirty="0">
                <a:solidFill>
                  <a:prstClr val="white"/>
                </a:solidFill>
                <a:latin typeface="Verdana"/>
              </a:rPr>
              <a:t>Maar meer ambulances, meer personeel, meer standplaatsen</a:t>
            </a:r>
          </a:p>
          <a:p>
            <a:pPr algn="l" defTabSz="1300460" hangingPunct="1"/>
            <a:r>
              <a:rPr lang="nl-NL" sz="1991" b="1" kern="1200" dirty="0">
                <a:solidFill>
                  <a:prstClr val="white"/>
                </a:solidFill>
                <a:latin typeface="Verdana"/>
              </a:rPr>
              <a:t>= niet de oplossing!</a:t>
            </a:r>
          </a:p>
        </p:txBody>
      </p:sp>
    </p:spTree>
    <p:extLst>
      <p:ext uri="{BB962C8B-B14F-4D97-AF65-F5344CB8AC3E}">
        <p14:creationId xmlns:p14="http://schemas.microsoft.com/office/powerpoint/2010/main" val="91106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C7CCD-9106-F26A-ED22-1511F4D9205A}"/>
              </a:ext>
            </a:extLst>
          </p:cNvPr>
          <p:cNvSpPr>
            <a:spLocks noGrp="1"/>
          </p:cNvSpPr>
          <p:nvPr>
            <p:ph type="title"/>
          </p:nvPr>
        </p:nvSpPr>
        <p:spPr>
          <a:xfrm>
            <a:off x="783713" y="1155552"/>
            <a:ext cx="13568000" cy="1103071"/>
          </a:xfrm>
        </p:spPr>
        <p:txBody>
          <a:bodyPr/>
          <a:lstStyle/>
          <a:p>
            <a:r>
              <a:rPr lang="nl-NL" dirty="0"/>
              <a:t>Noodzaak voor </a:t>
            </a:r>
            <a:br>
              <a:rPr lang="nl-NL" dirty="0"/>
            </a:br>
            <a:r>
              <a:rPr lang="nl-NL" dirty="0"/>
              <a:t>verandering in de acute zorg</a:t>
            </a:r>
          </a:p>
        </p:txBody>
      </p:sp>
      <p:sp>
        <p:nvSpPr>
          <p:cNvPr id="3" name="Tijdelijke aanduiding voor datum 2">
            <a:extLst>
              <a:ext uri="{FF2B5EF4-FFF2-40B4-BE49-F238E27FC236}">
                <a16:creationId xmlns:a16="http://schemas.microsoft.com/office/drawing/2014/main" id="{A1FAE322-6609-B3CC-A684-5AF7B3A1800D}"/>
              </a:ext>
            </a:extLst>
          </p:cNvPr>
          <p:cNvSpPr>
            <a:spLocks noGrp="1"/>
          </p:cNvSpPr>
          <p:nvPr>
            <p:ph type="dt" sz="half" idx="10"/>
          </p:nvPr>
        </p:nvSpPr>
        <p:spPr/>
        <p:txBody>
          <a:bodyPr/>
          <a:lstStyle/>
          <a:p>
            <a:pPr defTabSz="1300460" hangingPunct="1"/>
            <a:fld id="{E2431DEE-577D-473C-8D4D-82D048AC0F72}"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4" name="Tijdelijke aanduiding voor voettekst 3">
            <a:extLst>
              <a:ext uri="{FF2B5EF4-FFF2-40B4-BE49-F238E27FC236}">
                <a16:creationId xmlns:a16="http://schemas.microsoft.com/office/drawing/2014/main" id="{0ACBDB39-C8B6-E5C2-D364-65BEF38E3AE3}"/>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5" name="Tijdelijke aanduiding voor dianummer 4">
            <a:extLst>
              <a:ext uri="{FF2B5EF4-FFF2-40B4-BE49-F238E27FC236}">
                <a16:creationId xmlns:a16="http://schemas.microsoft.com/office/drawing/2014/main" id="{032AA7EB-09B6-BE2B-ECCA-EF5D24F9EB27}"/>
              </a:ext>
            </a:extLst>
          </p:cNvPr>
          <p:cNvSpPr>
            <a:spLocks noGrp="1"/>
          </p:cNvSpPr>
          <p:nvPr>
            <p:ph type="sldNum" sz="quarter" idx="12"/>
          </p:nvPr>
        </p:nvSpPr>
        <p:spPr>
          <a:xfrm>
            <a:off x="24283051" y="13145227"/>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5</a:t>
            </a:fld>
            <a:endParaRPr lang="nl-NL" kern="1200" dirty="0">
              <a:solidFill>
                <a:prstClr val="white"/>
              </a:solidFill>
              <a:latin typeface="Verdana"/>
            </a:endParaRPr>
          </a:p>
        </p:txBody>
      </p:sp>
      <p:sp>
        <p:nvSpPr>
          <p:cNvPr id="8" name="Tijdelijke aanduiding voor afbeelding 7">
            <a:extLst>
              <a:ext uri="{FF2B5EF4-FFF2-40B4-BE49-F238E27FC236}">
                <a16:creationId xmlns:a16="http://schemas.microsoft.com/office/drawing/2014/main" id="{1829DDA7-7F04-CEE9-9A19-CF7968335310}"/>
              </a:ext>
            </a:extLst>
          </p:cNvPr>
          <p:cNvSpPr>
            <a:spLocks noGrp="1"/>
          </p:cNvSpPr>
          <p:nvPr>
            <p:ph type="pic" sz="quarter" idx="18"/>
          </p:nvPr>
        </p:nvSpPr>
        <p:spPr/>
        <p:txBody>
          <a:bodyPr/>
          <a:lstStyle/>
          <a:p>
            <a:endParaRPr lang="nl-NL"/>
          </a:p>
        </p:txBody>
      </p:sp>
      <p:pic>
        <p:nvPicPr>
          <p:cNvPr id="9" name="Afbeelding 8">
            <a:extLst>
              <a:ext uri="{FF2B5EF4-FFF2-40B4-BE49-F238E27FC236}">
                <a16:creationId xmlns:a16="http://schemas.microsoft.com/office/drawing/2014/main" id="{0FC7ADA2-84E8-702A-CCAA-99E380A34E9C}"/>
              </a:ext>
            </a:extLst>
          </p:cNvPr>
          <p:cNvPicPr>
            <a:picLocks noChangeAspect="1"/>
          </p:cNvPicPr>
          <p:nvPr/>
        </p:nvPicPr>
        <p:blipFill rotWithShape="1">
          <a:blip r:embed="rId2"/>
          <a:srcRect l="905" t="1621" r="1089"/>
          <a:stretch/>
        </p:blipFill>
        <p:spPr>
          <a:xfrm>
            <a:off x="10366821" y="287190"/>
            <a:ext cx="6923110" cy="8677969"/>
          </a:xfrm>
          <a:prstGeom prst="rect">
            <a:avLst/>
          </a:prstGeom>
        </p:spPr>
      </p:pic>
      <p:sp>
        <p:nvSpPr>
          <p:cNvPr id="11" name="Tekstvak 10">
            <a:extLst>
              <a:ext uri="{FF2B5EF4-FFF2-40B4-BE49-F238E27FC236}">
                <a16:creationId xmlns:a16="http://schemas.microsoft.com/office/drawing/2014/main" id="{F6FFDFF6-2CE1-B574-A50E-33408EAA6B0A}"/>
              </a:ext>
            </a:extLst>
          </p:cNvPr>
          <p:cNvSpPr txBox="1"/>
          <p:nvPr/>
        </p:nvSpPr>
        <p:spPr>
          <a:xfrm rot="10800000" flipV="1">
            <a:off x="7937801" y="8099374"/>
            <a:ext cx="2429020" cy="311175"/>
          </a:xfrm>
          <a:prstGeom prst="rect">
            <a:avLst/>
          </a:prstGeom>
          <a:noFill/>
        </p:spPr>
        <p:txBody>
          <a:bodyPr wrap="square">
            <a:spAutoFit/>
          </a:bodyPr>
          <a:lstStyle/>
          <a:p>
            <a:pPr algn="l" defTabSz="1300460" hangingPunct="1"/>
            <a:r>
              <a:rPr lang="nl-NL" sz="1422" kern="1200" dirty="0">
                <a:solidFill>
                  <a:srgbClr val="4E5469"/>
                </a:solidFill>
                <a:latin typeface="Verdana"/>
              </a:rPr>
              <a:t>Uit WRR rapport, 2021</a:t>
            </a:r>
          </a:p>
        </p:txBody>
      </p:sp>
    </p:spTree>
    <p:extLst>
      <p:ext uri="{BB962C8B-B14F-4D97-AF65-F5344CB8AC3E}">
        <p14:creationId xmlns:p14="http://schemas.microsoft.com/office/powerpoint/2010/main" val="73473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6CEBF-FA21-CA06-48C1-ECAEFCE06E0C}"/>
              </a:ext>
            </a:extLst>
          </p:cNvPr>
          <p:cNvSpPr>
            <a:spLocks noGrp="1"/>
          </p:cNvSpPr>
          <p:nvPr>
            <p:ph type="title"/>
          </p:nvPr>
        </p:nvSpPr>
        <p:spPr/>
        <p:txBody>
          <a:bodyPr/>
          <a:lstStyle/>
          <a:p>
            <a:r>
              <a:rPr lang="nl-NL" dirty="0"/>
              <a:t>Noodzaak voor verandering in de acute zorg</a:t>
            </a:r>
          </a:p>
        </p:txBody>
      </p:sp>
      <p:sp>
        <p:nvSpPr>
          <p:cNvPr id="3" name="Tijdelijke aanduiding voor datum 2">
            <a:extLst>
              <a:ext uri="{FF2B5EF4-FFF2-40B4-BE49-F238E27FC236}">
                <a16:creationId xmlns:a16="http://schemas.microsoft.com/office/drawing/2014/main" id="{4B0F927E-508F-578A-5BC0-DD39F84645E2}"/>
              </a:ext>
            </a:extLst>
          </p:cNvPr>
          <p:cNvSpPr>
            <a:spLocks noGrp="1"/>
          </p:cNvSpPr>
          <p:nvPr>
            <p:ph type="dt" sz="half" idx="10"/>
          </p:nvPr>
        </p:nvSpPr>
        <p:spPr/>
        <p:txBody>
          <a:bodyPr/>
          <a:lstStyle/>
          <a:p>
            <a:pPr defTabSz="1300460" hangingPunct="1"/>
            <a:fld id="{812B3D34-C93D-4E57-B28D-CAFCF026F2C6}"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4" name="Tijdelijke aanduiding voor voettekst 3">
            <a:extLst>
              <a:ext uri="{FF2B5EF4-FFF2-40B4-BE49-F238E27FC236}">
                <a16:creationId xmlns:a16="http://schemas.microsoft.com/office/drawing/2014/main" id="{50811F39-CF40-09EF-7601-702A1A60D9C5}"/>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5" name="Tijdelijke aanduiding voor dianummer 4">
            <a:extLst>
              <a:ext uri="{FF2B5EF4-FFF2-40B4-BE49-F238E27FC236}">
                <a16:creationId xmlns:a16="http://schemas.microsoft.com/office/drawing/2014/main" id="{F0D7B439-66B5-D96E-176B-3BDF7363CC9E}"/>
              </a:ext>
            </a:extLst>
          </p:cNvPr>
          <p:cNvSpPr>
            <a:spLocks noGrp="1"/>
          </p:cNvSpPr>
          <p:nvPr>
            <p:ph type="sldNum" sz="quarter" idx="12"/>
          </p:nvPr>
        </p:nvSpPr>
        <p:spPr>
          <a:xfrm>
            <a:off x="24283051" y="13145227"/>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6</a:t>
            </a:fld>
            <a:endParaRPr lang="nl-NL" kern="1200" dirty="0">
              <a:solidFill>
                <a:prstClr val="white"/>
              </a:solidFill>
              <a:latin typeface="Verdana"/>
            </a:endParaRPr>
          </a:p>
        </p:txBody>
      </p:sp>
      <p:sp>
        <p:nvSpPr>
          <p:cNvPr id="7" name="Tijdelijke aanduiding voor tekst 6">
            <a:extLst>
              <a:ext uri="{FF2B5EF4-FFF2-40B4-BE49-F238E27FC236}">
                <a16:creationId xmlns:a16="http://schemas.microsoft.com/office/drawing/2014/main" id="{1619EC62-FB34-F080-F42E-3DDE7357BB4F}"/>
              </a:ext>
            </a:extLst>
          </p:cNvPr>
          <p:cNvSpPr>
            <a:spLocks noGrp="1"/>
          </p:cNvSpPr>
          <p:nvPr>
            <p:ph type="body" sz="quarter" idx="14"/>
          </p:nvPr>
        </p:nvSpPr>
        <p:spPr/>
        <p:txBody>
          <a:bodyPr/>
          <a:lstStyle/>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Zorgvraag overstijgt het zorgaanbod -- Evenwicht tussen vraag en aanbod ontbreekt</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Doorgaan via de bestaande weg is geen optie</a:t>
            </a:r>
          </a:p>
          <a:p>
            <a:pPr marL="406394" indent="-406394" defTabSz="830849">
              <a:lnSpc>
                <a:spcPct val="150000"/>
              </a:lnSpc>
              <a:buSzPct val="100000"/>
              <a:buBlip>
                <a:blip r:embed="rId2"/>
              </a:buBlip>
              <a:defRPr/>
            </a:pPr>
            <a:r>
              <a:rPr lang="nl-NL" sz="2276" kern="0" dirty="0">
                <a:solidFill>
                  <a:srgbClr val="4E5469"/>
                </a:solidFill>
                <a:latin typeface="Verdana" panose="020B0604030504040204"/>
                <a:sym typeface="Helvetica Light"/>
              </a:rPr>
              <a:t>Model van concurrentie werkt niet meer </a:t>
            </a:r>
            <a:r>
              <a:rPr lang="nl-NL" sz="2276" kern="0" dirty="0">
                <a:solidFill>
                  <a:srgbClr val="4E5469"/>
                </a:solidFill>
                <a:latin typeface="Verdana" panose="020B0604030504040204"/>
                <a:sym typeface="Wingdings" panose="05000000000000000000" pitchFamily="2" charset="2"/>
              </a:rPr>
              <a:t></a:t>
            </a:r>
            <a:r>
              <a:rPr lang="nl-NL" sz="2276" kern="0" dirty="0">
                <a:solidFill>
                  <a:srgbClr val="4E5469"/>
                </a:solidFill>
                <a:latin typeface="Verdana" panose="020B0604030504040204"/>
                <a:sym typeface="Helvetica Light"/>
              </a:rPr>
              <a:t> oplossing = samenwerking!</a:t>
            </a:r>
          </a:p>
          <a:p>
            <a:endParaRPr lang="nl-NL" dirty="0"/>
          </a:p>
        </p:txBody>
      </p:sp>
      <p:pic>
        <p:nvPicPr>
          <p:cNvPr id="9" name="Afbeelding 8">
            <a:extLst>
              <a:ext uri="{FF2B5EF4-FFF2-40B4-BE49-F238E27FC236}">
                <a16:creationId xmlns:a16="http://schemas.microsoft.com/office/drawing/2014/main" id="{DCD17B63-B981-A3F0-75AE-CE4B020A45D1}"/>
              </a:ext>
            </a:extLst>
          </p:cNvPr>
          <p:cNvPicPr>
            <a:picLocks noChangeAspect="1"/>
          </p:cNvPicPr>
          <p:nvPr/>
        </p:nvPicPr>
        <p:blipFill>
          <a:blip r:embed="rId3"/>
          <a:stretch>
            <a:fillRect/>
          </a:stretch>
        </p:blipFill>
        <p:spPr>
          <a:xfrm>
            <a:off x="500449" y="4643769"/>
            <a:ext cx="12592246" cy="3770223"/>
          </a:xfrm>
          <a:prstGeom prst="rect">
            <a:avLst/>
          </a:prstGeom>
        </p:spPr>
      </p:pic>
    </p:spTree>
    <p:extLst>
      <p:ext uri="{BB962C8B-B14F-4D97-AF65-F5344CB8AC3E}">
        <p14:creationId xmlns:p14="http://schemas.microsoft.com/office/powerpoint/2010/main" val="305487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CF9CB-29D2-1C0E-5047-7BF98A05C575}"/>
              </a:ext>
            </a:extLst>
          </p:cNvPr>
          <p:cNvSpPr>
            <a:spLocks noGrp="1"/>
          </p:cNvSpPr>
          <p:nvPr>
            <p:ph type="title"/>
          </p:nvPr>
        </p:nvSpPr>
        <p:spPr/>
        <p:txBody>
          <a:bodyPr/>
          <a:lstStyle/>
          <a:p>
            <a:r>
              <a:rPr lang="nl-NL" dirty="0"/>
              <a:t>Noodzaak voor verandering in de acute zorg</a:t>
            </a:r>
          </a:p>
        </p:txBody>
      </p:sp>
      <p:sp>
        <p:nvSpPr>
          <p:cNvPr id="3" name="Tijdelijke aanduiding voor datum 2">
            <a:extLst>
              <a:ext uri="{FF2B5EF4-FFF2-40B4-BE49-F238E27FC236}">
                <a16:creationId xmlns:a16="http://schemas.microsoft.com/office/drawing/2014/main" id="{79C6448C-2292-A75C-3444-7A14911945D9}"/>
              </a:ext>
            </a:extLst>
          </p:cNvPr>
          <p:cNvSpPr>
            <a:spLocks noGrp="1"/>
          </p:cNvSpPr>
          <p:nvPr>
            <p:ph type="dt" sz="half" idx="10"/>
          </p:nvPr>
        </p:nvSpPr>
        <p:spPr/>
        <p:txBody>
          <a:bodyPr/>
          <a:lstStyle/>
          <a:p>
            <a:pPr defTabSz="1300460" hangingPunct="1"/>
            <a:fld id="{812B3D34-C93D-4E57-B28D-CAFCF026F2C6}" type="datetime1">
              <a:rPr lang="nl-NL" kern="1200">
                <a:solidFill>
                  <a:srgbClr val="028C95"/>
                </a:solidFill>
                <a:latin typeface="Verdana"/>
              </a:rPr>
              <a:pPr defTabSz="1300460" hangingPunct="1"/>
              <a:t>14-6-2024</a:t>
            </a:fld>
            <a:endParaRPr lang="nl-NL" kern="1200" dirty="0">
              <a:solidFill>
                <a:srgbClr val="028C95"/>
              </a:solidFill>
              <a:latin typeface="Verdana"/>
            </a:endParaRPr>
          </a:p>
        </p:txBody>
      </p:sp>
      <p:sp>
        <p:nvSpPr>
          <p:cNvPr id="4" name="Tijdelijke aanduiding voor voettekst 3">
            <a:extLst>
              <a:ext uri="{FF2B5EF4-FFF2-40B4-BE49-F238E27FC236}">
                <a16:creationId xmlns:a16="http://schemas.microsoft.com/office/drawing/2014/main" id="{50152120-4F14-027A-2BDF-0F056DA6DD60}"/>
              </a:ext>
            </a:extLst>
          </p:cNvPr>
          <p:cNvSpPr>
            <a:spLocks noGrp="1"/>
          </p:cNvSpPr>
          <p:nvPr>
            <p:ph type="ftr" sz="quarter" idx="11"/>
          </p:nvPr>
        </p:nvSpPr>
        <p:spPr/>
        <p:txBody>
          <a:bodyPr/>
          <a:lstStyle/>
          <a:p>
            <a:pPr defTabSz="1300460" hangingPunct="1"/>
            <a:r>
              <a:rPr lang="nl-NL" kern="1200">
                <a:solidFill>
                  <a:srgbClr val="028C95"/>
                </a:solidFill>
                <a:latin typeface="Verdana"/>
              </a:rPr>
              <a:t>Presentatie zorgcoordinatie V&amp;VN</a:t>
            </a:r>
            <a:endParaRPr lang="nl-NL" kern="1200" dirty="0">
              <a:solidFill>
                <a:srgbClr val="028C95"/>
              </a:solidFill>
              <a:latin typeface="Verdana"/>
            </a:endParaRPr>
          </a:p>
        </p:txBody>
      </p:sp>
      <p:sp>
        <p:nvSpPr>
          <p:cNvPr id="5" name="Tijdelijke aanduiding voor dianummer 4">
            <a:extLst>
              <a:ext uri="{FF2B5EF4-FFF2-40B4-BE49-F238E27FC236}">
                <a16:creationId xmlns:a16="http://schemas.microsoft.com/office/drawing/2014/main" id="{1F7137BB-CE93-22CB-28DF-F19B4B574AFA}"/>
              </a:ext>
            </a:extLst>
          </p:cNvPr>
          <p:cNvSpPr>
            <a:spLocks noGrp="1"/>
          </p:cNvSpPr>
          <p:nvPr>
            <p:ph type="sldNum" sz="quarter" idx="12"/>
          </p:nvPr>
        </p:nvSpPr>
        <p:spPr>
          <a:xfrm>
            <a:off x="24283051" y="13145227"/>
            <a:ext cx="155492" cy="262701"/>
          </a:xfrm>
        </p:spPr>
        <p:txBody>
          <a:bodyPr/>
          <a:lstStyle/>
          <a:p>
            <a:pPr defTabSz="1300460" hangingPunct="1"/>
            <a:fld id="{6BA6D6F0-89F3-42B5-B3E4-7198CCF9CD05}" type="slidenum">
              <a:rPr lang="nl-NL" kern="1200">
                <a:solidFill>
                  <a:prstClr val="white"/>
                </a:solidFill>
                <a:latin typeface="Verdana"/>
              </a:rPr>
              <a:pPr defTabSz="1300460" hangingPunct="1"/>
              <a:t>7</a:t>
            </a:fld>
            <a:endParaRPr lang="nl-NL" kern="1200" dirty="0">
              <a:solidFill>
                <a:prstClr val="white"/>
              </a:solidFill>
              <a:latin typeface="Verdana"/>
            </a:endParaRPr>
          </a:p>
        </p:txBody>
      </p:sp>
      <p:sp>
        <p:nvSpPr>
          <p:cNvPr id="7" name="Tijdelijke aanduiding voor tekst 6">
            <a:extLst>
              <a:ext uri="{FF2B5EF4-FFF2-40B4-BE49-F238E27FC236}">
                <a16:creationId xmlns:a16="http://schemas.microsoft.com/office/drawing/2014/main" id="{B889D86E-1861-31FA-4533-A666C9FD63C9}"/>
              </a:ext>
            </a:extLst>
          </p:cNvPr>
          <p:cNvSpPr>
            <a:spLocks noGrp="1"/>
          </p:cNvSpPr>
          <p:nvPr>
            <p:ph type="body" sz="quarter" idx="14"/>
          </p:nvPr>
        </p:nvSpPr>
        <p:spPr/>
        <p:txBody>
          <a:bodyPr/>
          <a:lstStyle/>
          <a:p>
            <a:pPr marL="406394" indent="-406394" defTabSz="830849">
              <a:lnSpc>
                <a:spcPct val="150000"/>
              </a:lnSpc>
              <a:buSzPct val="100000"/>
              <a:buBlip>
                <a:blip r:embed="rId2"/>
              </a:buBlip>
              <a:defRPr/>
            </a:pPr>
            <a:r>
              <a:rPr lang="nl-NL" sz="2844" kern="0" dirty="0">
                <a:solidFill>
                  <a:srgbClr val="4E5469"/>
                </a:solidFill>
                <a:latin typeface="Verdana" panose="020B0604030504040204"/>
                <a:sym typeface="Helvetica Light"/>
              </a:rPr>
              <a:t>Onnodig beroep op acute zorg</a:t>
            </a:r>
          </a:p>
          <a:p>
            <a:pPr marL="406394" indent="-406394" defTabSz="830849">
              <a:lnSpc>
                <a:spcPct val="150000"/>
              </a:lnSpc>
              <a:buSzPct val="100000"/>
              <a:buBlip>
                <a:blip r:embed="rId2"/>
              </a:buBlip>
              <a:defRPr/>
            </a:pPr>
            <a:endParaRPr lang="nl-NL" sz="2844" kern="0" dirty="0">
              <a:solidFill>
                <a:srgbClr val="4E5469"/>
              </a:solidFill>
              <a:latin typeface="Verdana" panose="020B0604030504040204"/>
              <a:sym typeface="Helvetica Light"/>
            </a:endParaRPr>
          </a:p>
          <a:p>
            <a:pPr marL="406394" indent="-406394" defTabSz="830849">
              <a:lnSpc>
                <a:spcPct val="150000"/>
              </a:lnSpc>
              <a:buSzPct val="100000"/>
              <a:buBlip>
                <a:blip r:embed="rId2"/>
              </a:buBlip>
              <a:defRPr/>
            </a:pPr>
            <a:r>
              <a:rPr lang="nl-NL" sz="2844" kern="0" dirty="0">
                <a:solidFill>
                  <a:srgbClr val="4E5469"/>
                </a:solidFill>
                <a:latin typeface="Verdana" panose="020B0604030504040204"/>
                <a:sym typeface="Helvetica Light"/>
              </a:rPr>
              <a:t>Onvoldoende samenwerking tussen de verschillende domeinen in de acute zorg</a:t>
            </a:r>
          </a:p>
          <a:p>
            <a:pPr marL="406394" indent="-406394" defTabSz="830849">
              <a:lnSpc>
                <a:spcPct val="150000"/>
              </a:lnSpc>
              <a:buSzPct val="100000"/>
              <a:buBlip>
                <a:blip r:embed="rId2"/>
              </a:buBlip>
              <a:defRPr/>
            </a:pPr>
            <a:endParaRPr lang="nl-NL" sz="2844" kern="0" dirty="0">
              <a:solidFill>
                <a:srgbClr val="4E5469"/>
              </a:solidFill>
              <a:latin typeface="Verdana" panose="020B0604030504040204"/>
              <a:sym typeface="Helvetica Light"/>
            </a:endParaRPr>
          </a:p>
          <a:p>
            <a:pPr marL="406394" indent="-406394" defTabSz="830849">
              <a:lnSpc>
                <a:spcPct val="150000"/>
              </a:lnSpc>
              <a:buSzPct val="100000"/>
              <a:buBlip>
                <a:blip r:embed="rId2"/>
              </a:buBlip>
              <a:defRPr/>
            </a:pPr>
            <a:r>
              <a:rPr lang="nl-NL" sz="2844" kern="0" dirty="0">
                <a:solidFill>
                  <a:srgbClr val="4E5469"/>
                </a:solidFill>
                <a:latin typeface="Verdana" panose="020B0604030504040204"/>
                <a:sym typeface="Helvetica Light"/>
              </a:rPr>
              <a:t>Inefficiënte inzet van het schaars personeel</a:t>
            </a:r>
          </a:p>
          <a:p>
            <a:pPr marL="406394" indent="-406394" defTabSz="830849">
              <a:lnSpc>
                <a:spcPct val="150000"/>
              </a:lnSpc>
              <a:buSzPct val="100000"/>
              <a:buBlip>
                <a:blip r:embed="rId2"/>
              </a:buBlip>
              <a:defRPr/>
            </a:pPr>
            <a:endParaRPr lang="nl-NL" sz="2844" kern="0" dirty="0">
              <a:solidFill>
                <a:srgbClr val="4E5469"/>
              </a:solidFill>
              <a:latin typeface="Verdana" panose="020B0604030504040204"/>
              <a:sym typeface="Helvetica Light"/>
            </a:endParaRPr>
          </a:p>
          <a:p>
            <a:pPr marL="406394" indent="-406394" defTabSz="830849">
              <a:lnSpc>
                <a:spcPct val="150000"/>
              </a:lnSpc>
              <a:buSzPct val="100000"/>
              <a:buBlip>
                <a:blip r:embed="rId2"/>
              </a:buBlip>
              <a:defRPr/>
            </a:pPr>
            <a:r>
              <a:rPr lang="nl-NL" sz="2844" kern="0" dirty="0">
                <a:solidFill>
                  <a:srgbClr val="4E5469"/>
                </a:solidFill>
                <a:latin typeface="Verdana" panose="020B0604030504040204"/>
                <a:sym typeface="Helvetica Light"/>
              </a:rPr>
              <a:t>Beperkte uitwisseling van data</a:t>
            </a:r>
          </a:p>
          <a:p>
            <a:endParaRPr lang="nl-NL" dirty="0"/>
          </a:p>
        </p:txBody>
      </p:sp>
    </p:spTree>
    <p:extLst>
      <p:ext uri="{BB962C8B-B14F-4D97-AF65-F5344CB8AC3E}">
        <p14:creationId xmlns:p14="http://schemas.microsoft.com/office/powerpoint/2010/main" val="247262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B3E82-867A-4AF2-0FCA-B6C5DE24DADA}"/>
              </a:ext>
            </a:extLst>
          </p:cNvPr>
          <p:cNvSpPr>
            <a:spLocks noGrp="1"/>
          </p:cNvSpPr>
          <p:nvPr>
            <p:ph type="title"/>
          </p:nvPr>
        </p:nvSpPr>
        <p:spPr/>
        <p:txBody>
          <a:bodyPr/>
          <a:lstStyle/>
          <a:p>
            <a:r>
              <a:rPr lang="nl-NL" dirty="0"/>
              <a:t>Noodzaak voor verandering in de acute zorg</a:t>
            </a:r>
          </a:p>
        </p:txBody>
      </p:sp>
      <p:sp>
        <p:nvSpPr>
          <p:cNvPr id="3" name="Tijdelijke aanduiding voor datum 2">
            <a:extLst>
              <a:ext uri="{FF2B5EF4-FFF2-40B4-BE49-F238E27FC236}">
                <a16:creationId xmlns:a16="http://schemas.microsoft.com/office/drawing/2014/main" id="{664811EB-E759-12C9-D17B-549A95294360}"/>
              </a:ext>
            </a:extLst>
          </p:cNvPr>
          <p:cNvSpPr>
            <a:spLocks noGrp="1"/>
          </p:cNvSpPr>
          <p:nvPr>
            <p:ph type="dt" sz="half" idx="10"/>
          </p:nvPr>
        </p:nvSpPr>
        <p:spPr/>
        <p:txBody>
          <a:bodyPr/>
          <a:lstStyle/>
          <a:p>
            <a:fld id="{812B3D34-C93D-4E57-B28D-CAFCF026F2C6}" type="datetime1">
              <a:rPr lang="nl-NL" smtClean="0"/>
              <a:t>14-6-2024</a:t>
            </a:fld>
            <a:endParaRPr lang="nl-NL" dirty="0"/>
          </a:p>
        </p:txBody>
      </p:sp>
      <p:sp>
        <p:nvSpPr>
          <p:cNvPr id="4" name="Tijdelijke aanduiding voor voettekst 3">
            <a:extLst>
              <a:ext uri="{FF2B5EF4-FFF2-40B4-BE49-F238E27FC236}">
                <a16:creationId xmlns:a16="http://schemas.microsoft.com/office/drawing/2014/main" id="{1FD2FB62-B16D-AF54-2FFA-7B8E6855AC5D}"/>
              </a:ext>
            </a:extLst>
          </p:cNvPr>
          <p:cNvSpPr>
            <a:spLocks noGrp="1"/>
          </p:cNvSpPr>
          <p:nvPr>
            <p:ph type="ftr" sz="quarter" idx="11"/>
          </p:nvPr>
        </p:nvSpPr>
        <p:spPr/>
        <p:txBody>
          <a:bodyPr/>
          <a:lstStyle/>
          <a:p>
            <a:r>
              <a:rPr lang="nl-NL"/>
              <a:t>Presentatie zorgcoordinatie V&amp;VN</a:t>
            </a:r>
            <a:endParaRPr lang="nl-NL" dirty="0"/>
          </a:p>
        </p:txBody>
      </p:sp>
      <p:sp>
        <p:nvSpPr>
          <p:cNvPr id="5" name="Tijdelijke aanduiding voor dianummer 4">
            <a:extLst>
              <a:ext uri="{FF2B5EF4-FFF2-40B4-BE49-F238E27FC236}">
                <a16:creationId xmlns:a16="http://schemas.microsoft.com/office/drawing/2014/main" id="{0D8751D1-418C-821F-8FF6-4EAE7B04E63D}"/>
              </a:ext>
            </a:extLst>
          </p:cNvPr>
          <p:cNvSpPr>
            <a:spLocks noGrp="1"/>
          </p:cNvSpPr>
          <p:nvPr>
            <p:ph type="sldNum" sz="quarter" idx="12"/>
          </p:nvPr>
        </p:nvSpPr>
        <p:spPr/>
        <p:txBody>
          <a:bodyPr/>
          <a:lstStyle/>
          <a:p>
            <a:fld id="{6BA6D6F0-89F3-42B5-B3E4-7198CCF9CD05}" type="slidenum">
              <a:rPr lang="nl-NL" smtClean="0"/>
              <a:t>8</a:t>
            </a:fld>
            <a:endParaRPr lang="nl-NL" dirty="0"/>
          </a:p>
        </p:txBody>
      </p:sp>
      <p:sp>
        <p:nvSpPr>
          <p:cNvPr id="6" name="Tijdelijke aanduiding voor tekst 5">
            <a:extLst>
              <a:ext uri="{FF2B5EF4-FFF2-40B4-BE49-F238E27FC236}">
                <a16:creationId xmlns:a16="http://schemas.microsoft.com/office/drawing/2014/main" id="{0C95DF90-47B3-85C1-0148-47037D443C0B}"/>
              </a:ext>
            </a:extLst>
          </p:cNvPr>
          <p:cNvSpPr>
            <a:spLocks noGrp="1"/>
          </p:cNvSpPr>
          <p:nvPr>
            <p:ph type="body" idx="13"/>
          </p:nvPr>
        </p:nvSpPr>
        <p:spPr>
          <a:xfrm>
            <a:off x="783472" y="1814942"/>
            <a:ext cx="13568414" cy="799321"/>
          </a:xfrm>
        </p:spPr>
        <p:txBody>
          <a:bodyPr/>
          <a:lstStyle/>
          <a:p>
            <a:r>
              <a:rPr lang="nl-NL" sz="2400" b="1" dirty="0">
                <a:solidFill>
                  <a:srgbClr val="50BBB8"/>
                </a:solidFill>
              </a:rPr>
              <a:t>Drie knoppen om aan te draaien</a:t>
            </a:r>
          </a:p>
          <a:p>
            <a:endParaRPr lang="nl-NL" dirty="0"/>
          </a:p>
        </p:txBody>
      </p:sp>
      <p:sp>
        <p:nvSpPr>
          <p:cNvPr id="7" name="Tijdelijke aanduiding voor tekst 6">
            <a:extLst>
              <a:ext uri="{FF2B5EF4-FFF2-40B4-BE49-F238E27FC236}">
                <a16:creationId xmlns:a16="http://schemas.microsoft.com/office/drawing/2014/main" id="{E58E178B-B603-EB4B-2F9A-AD82D47E7785}"/>
              </a:ext>
            </a:extLst>
          </p:cNvPr>
          <p:cNvSpPr>
            <a:spLocks noGrp="1"/>
          </p:cNvSpPr>
          <p:nvPr>
            <p:ph type="body" sz="quarter" idx="14"/>
          </p:nvPr>
        </p:nvSpPr>
        <p:spPr/>
        <p:txBody>
          <a:bodyPr/>
          <a:lstStyle/>
          <a:p>
            <a:endParaRPr lang="nl-NL" dirty="0"/>
          </a:p>
        </p:txBody>
      </p:sp>
      <p:sp>
        <p:nvSpPr>
          <p:cNvPr id="8" name="Tijdelijke aanduiding voor afbeelding 7">
            <a:extLst>
              <a:ext uri="{FF2B5EF4-FFF2-40B4-BE49-F238E27FC236}">
                <a16:creationId xmlns:a16="http://schemas.microsoft.com/office/drawing/2014/main" id="{D2F0A574-1E03-B266-884B-95BAA624E2E4}"/>
              </a:ext>
            </a:extLst>
          </p:cNvPr>
          <p:cNvSpPr>
            <a:spLocks noGrp="1"/>
          </p:cNvSpPr>
          <p:nvPr>
            <p:ph type="pic" sz="quarter" idx="18"/>
          </p:nvPr>
        </p:nvSpPr>
        <p:spPr/>
        <p:txBody>
          <a:bodyPr/>
          <a:lstStyle/>
          <a:p>
            <a:endParaRPr lang="nl-NL"/>
          </a:p>
        </p:txBody>
      </p:sp>
      <p:sp>
        <p:nvSpPr>
          <p:cNvPr id="9" name="Oval 13">
            <a:extLst>
              <a:ext uri="{FF2B5EF4-FFF2-40B4-BE49-F238E27FC236}">
                <a16:creationId xmlns:a16="http://schemas.microsoft.com/office/drawing/2014/main" id="{69FE1BBC-24F6-D926-02F4-71D1155F9113}"/>
              </a:ext>
            </a:extLst>
          </p:cNvPr>
          <p:cNvSpPr/>
          <p:nvPr/>
        </p:nvSpPr>
        <p:spPr>
          <a:xfrm>
            <a:off x="1275874" y="4036243"/>
            <a:ext cx="3526458" cy="3526458"/>
          </a:xfrm>
          <a:prstGeom prst="ellipse">
            <a:avLst/>
          </a:prstGeom>
          <a:solidFill>
            <a:srgbClr val="50BBB8"/>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200" b="1" i="0" u="none" strike="noStrike" kern="0" cap="none" spc="0" normalizeH="0" baseline="0" noProof="0" dirty="0">
                <a:ln>
                  <a:noFill/>
                </a:ln>
                <a:solidFill>
                  <a:srgbClr val="002060"/>
                </a:solidFill>
                <a:effectLst/>
                <a:uLnTx/>
                <a:uFillTx/>
                <a:latin typeface="Verdana" panose="020B0604030504040204"/>
                <a:ea typeface="+mn-ea"/>
                <a:cs typeface="+mn-cs"/>
              </a:rPr>
              <a:t>ZORGVRAAG</a:t>
            </a:r>
          </a:p>
        </p:txBody>
      </p:sp>
      <p:sp>
        <p:nvSpPr>
          <p:cNvPr id="10" name="Freeform 24">
            <a:extLst>
              <a:ext uri="{FF2B5EF4-FFF2-40B4-BE49-F238E27FC236}">
                <a16:creationId xmlns:a16="http://schemas.microsoft.com/office/drawing/2014/main" id="{D8792638-239C-21DF-A36D-7D8B7EC713AF}"/>
              </a:ext>
            </a:extLst>
          </p:cNvPr>
          <p:cNvSpPr>
            <a:spLocks noEditPoints="1"/>
          </p:cNvSpPr>
          <p:nvPr/>
        </p:nvSpPr>
        <p:spPr bwMode="auto">
          <a:xfrm flipH="1">
            <a:off x="2404103" y="4842389"/>
            <a:ext cx="1270000" cy="1358900"/>
          </a:xfrm>
          <a:custGeom>
            <a:avLst/>
            <a:gdLst>
              <a:gd name="T0" fmla="*/ 684 w 896"/>
              <a:gd name="T1" fmla="*/ 222 h 956"/>
              <a:gd name="T2" fmla="*/ 589 w 896"/>
              <a:gd name="T3" fmla="*/ 0 h 956"/>
              <a:gd name="T4" fmla="*/ 589 w 896"/>
              <a:gd name="T5" fmla="*/ 262 h 956"/>
              <a:gd name="T6" fmla="*/ 554 w 896"/>
              <a:gd name="T7" fmla="*/ 368 h 956"/>
              <a:gd name="T8" fmla="*/ 338 w 896"/>
              <a:gd name="T9" fmla="*/ 410 h 956"/>
              <a:gd name="T10" fmla="*/ 325 w 896"/>
              <a:gd name="T11" fmla="*/ 426 h 956"/>
              <a:gd name="T12" fmla="*/ 254 w 896"/>
              <a:gd name="T13" fmla="*/ 426 h 956"/>
              <a:gd name="T14" fmla="*/ 249 w 896"/>
              <a:gd name="T15" fmla="*/ 427 h 956"/>
              <a:gd name="T16" fmla="*/ 246 w 896"/>
              <a:gd name="T17" fmla="*/ 430 h 956"/>
              <a:gd name="T18" fmla="*/ 244 w 896"/>
              <a:gd name="T19" fmla="*/ 434 h 956"/>
              <a:gd name="T20" fmla="*/ 236 w 896"/>
              <a:gd name="T21" fmla="*/ 484 h 956"/>
              <a:gd name="T22" fmla="*/ 10 w 896"/>
              <a:gd name="T23" fmla="*/ 485 h 956"/>
              <a:gd name="T24" fmla="*/ 8 w 896"/>
              <a:gd name="T25" fmla="*/ 485 h 956"/>
              <a:gd name="T26" fmla="*/ 4 w 896"/>
              <a:gd name="T27" fmla="*/ 488 h 956"/>
              <a:gd name="T28" fmla="*/ 1 w 896"/>
              <a:gd name="T29" fmla="*/ 491 h 956"/>
              <a:gd name="T30" fmla="*/ 0 w 896"/>
              <a:gd name="T31" fmla="*/ 496 h 956"/>
              <a:gd name="T32" fmla="*/ 0 w 896"/>
              <a:gd name="T33" fmla="*/ 498 h 956"/>
              <a:gd name="T34" fmla="*/ 60 w 896"/>
              <a:gd name="T35" fmla="*/ 692 h 956"/>
              <a:gd name="T36" fmla="*/ 64 w 896"/>
              <a:gd name="T37" fmla="*/ 698 h 956"/>
              <a:gd name="T38" fmla="*/ 71 w 896"/>
              <a:gd name="T39" fmla="*/ 701 h 956"/>
              <a:gd name="T40" fmla="*/ 186 w 896"/>
              <a:gd name="T41" fmla="*/ 849 h 956"/>
              <a:gd name="T42" fmla="*/ 17 w 896"/>
              <a:gd name="T43" fmla="*/ 861 h 956"/>
              <a:gd name="T44" fmla="*/ 77 w 896"/>
              <a:gd name="T45" fmla="*/ 873 h 956"/>
              <a:gd name="T46" fmla="*/ 107 w 896"/>
              <a:gd name="T47" fmla="*/ 956 h 956"/>
              <a:gd name="T48" fmla="*/ 137 w 896"/>
              <a:gd name="T49" fmla="*/ 873 h 956"/>
              <a:gd name="T50" fmla="*/ 197 w 896"/>
              <a:gd name="T51" fmla="*/ 873 h 956"/>
              <a:gd name="T52" fmla="*/ 204 w 896"/>
              <a:gd name="T53" fmla="*/ 870 h 956"/>
              <a:gd name="T54" fmla="*/ 208 w 896"/>
              <a:gd name="T55" fmla="*/ 863 h 956"/>
              <a:gd name="T56" fmla="*/ 251 w 896"/>
              <a:gd name="T57" fmla="*/ 556 h 956"/>
              <a:gd name="T58" fmla="*/ 391 w 896"/>
              <a:gd name="T59" fmla="*/ 909 h 956"/>
              <a:gd name="T60" fmla="*/ 486 w 896"/>
              <a:gd name="T61" fmla="*/ 909 h 956"/>
              <a:gd name="T62" fmla="*/ 425 w 896"/>
              <a:gd name="T63" fmla="*/ 864 h 956"/>
              <a:gd name="T64" fmla="*/ 257 w 896"/>
              <a:gd name="T65" fmla="*/ 513 h 956"/>
              <a:gd name="T66" fmla="*/ 351 w 896"/>
              <a:gd name="T67" fmla="*/ 450 h 956"/>
              <a:gd name="T68" fmla="*/ 586 w 896"/>
              <a:gd name="T69" fmla="*/ 507 h 956"/>
              <a:gd name="T70" fmla="*/ 641 w 896"/>
              <a:gd name="T71" fmla="*/ 956 h 956"/>
              <a:gd name="T72" fmla="*/ 737 w 896"/>
              <a:gd name="T73" fmla="*/ 956 h 956"/>
              <a:gd name="T74" fmla="*/ 793 w 896"/>
              <a:gd name="T75" fmla="*/ 693 h 956"/>
              <a:gd name="T76" fmla="*/ 896 w 896"/>
              <a:gd name="T77" fmla="*/ 482 h 956"/>
              <a:gd name="T78" fmla="*/ 107 w 896"/>
              <a:gd name="T79" fmla="*/ 932 h 956"/>
              <a:gd name="T80" fmla="*/ 107 w 896"/>
              <a:gd name="T81" fmla="*/ 886 h 956"/>
              <a:gd name="T82" fmla="*/ 107 w 896"/>
              <a:gd name="T83" fmla="*/ 932 h 956"/>
              <a:gd name="T84" fmla="*/ 439 w 896"/>
              <a:gd name="T85" fmla="*/ 932 h 956"/>
              <a:gd name="T86" fmla="*/ 439 w 896"/>
              <a:gd name="T87" fmla="*/ 886 h 956"/>
              <a:gd name="T88" fmla="*/ 80 w 896"/>
              <a:gd name="T89" fmla="*/ 677 h 956"/>
              <a:gd name="T90" fmla="*/ 233 w 896"/>
              <a:gd name="T91" fmla="*/ 508 h 956"/>
              <a:gd name="T92" fmla="*/ 80 w 896"/>
              <a:gd name="T93" fmla="*/ 677 h 956"/>
              <a:gd name="T94" fmla="*/ 589 w 896"/>
              <a:gd name="T95" fmla="*/ 24 h 956"/>
              <a:gd name="T96" fmla="*/ 589 w 896"/>
              <a:gd name="T97" fmla="*/ 238 h 956"/>
              <a:gd name="T98" fmla="*/ 803 w 896"/>
              <a:gd name="T99" fmla="*/ 652 h 956"/>
              <a:gd name="T100" fmla="*/ 769 w 896"/>
              <a:gd name="T101" fmla="*/ 687 h 956"/>
              <a:gd name="T102" fmla="*/ 737 w 896"/>
              <a:gd name="T103" fmla="*/ 932 h 956"/>
              <a:gd name="T104" fmla="*/ 696 w 896"/>
              <a:gd name="T105" fmla="*/ 695 h 956"/>
              <a:gd name="T106" fmla="*/ 686 w 896"/>
              <a:gd name="T107" fmla="*/ 694 h 956"/>
              <a:gd name="T108" fmla="*/ 673 w 896"/>
              <a:gd name="T109" fmla="*/ 706 h 956"/>
              <a:gd name="T110" fmla="*/ 641 w 896"/>
              <a:gd name="T111" fmla="*/ 932 h 956"/>
              <a:gd name="T112" fmla="*/ 610 w 896"/>
              <a:gd name="T113" fmla="*/ 493 h 956"/>
              <a:gd name="T114" fmla="*/ 595 w 896"/>
              <a:gd name="T115" fmla="*/ 481 h 956"/>
              <a:gd name="T116" fmla="*/ 383 w 896"/>
              <a:gd name="T117" fmla="*/ 442 h 956"/>
              <a:gd name="T118" fmla="*/ 664 w 896"/>
              <a:gd name="T119" fmla="*/ 243 h 956"/>
              <a:gd name="T120" fmla="*/ 872 w 896"/>
              <a:gd name="T121" fmla="*/ 482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6" h="956">
                <a:moveTo>
                  <a:pt x="829" y="306"/>
                </a:moveTo>
                <a:cubicBezTo>
                  <a:pt x="790" y="262"/>
                  <a:pt x="740" y="233"/>
                  <a:pt x="684" y="222"/>
                </a:cubicBezTo>
                <a:cubicBezTo>
                  <a:pt x="706" y="198"/>
                  <a:pt x="720" y="166"/>
                  <a:pt x="720" y="131"/>
                </a:cubicBezTo>
                <a:cubicBezTo>
                  <a:pt x="720" y="59"/>
                  <a:pt x="662" y="0"/>
                  <a:pt x="589" y="0"/>
                </a:cubicBezTo>
                <a:cubicBezTo>
                  <a:pt x="517" y="0"/>
                  <a:pt x="458" y="59"/>
                  <a:pt x="458" y="131"/>
                </a:cubicBezTo>
                <a:cubicBezTo>
                  <a:pt x="458" y="203"/>
                  <a:pt x="517" y="262"/>
                  <a:pt x="589" y="262"/>
                </a:cubicBezTo>
                <a:cubicBezTo>
                  <a:pt x="605" y="262"/>
                  <a:pt x="621" y="259"/>
                  <a:pt x="635" y="253"/>
                </a:cubicBezTo>
                <a:cubicBezTo>
                  <a:pt x="620" y="299"/>
                  <a:pt x="592" y="339"/>
                  <a:pt x="554" y="368"/>
                </a:cubicBezTo>
                <a:cubicBezTo>
                  <a:pt x="505" y="407"/>
                  <a:pt x="442" y="424"/>
                  <a:pt x="381" y="418"/>
                </a:cubicBezTo>
                <a:cubicBezTo>
                  <a:pt x="367" y="417"/>
                  <a:pt x="353" y="414"/>
                  <a:pt x="338" y="410"/>
                </a:cubicBezTo>
                <a:cubicBezTo>
                  <a:pt x="333" y="408"/>
                  <a:pt x="327" y="411"/>
                  <a:pt x="325" y="416"/>
                </a:cubicBezTo>
                <a:cubicBezTo>
                  <a:pt x="323" y="419"/>
                  <a:pt x="323" y="422"/>
                  <a:pt x="325" y="426"/>
                </a:cubicBezTo>
                <a:cubicBezTo>
                  <a:pt x="255" y="426"/>
                  <a:pt x="255" y="426"/>
                  <a:pt x="255" y="426"/>
                </a:cubicBezTo>
                <a:cubicBezTo>
                  <a:pt x="254" y="426"/>
                  <a:pt x="254" y="426"/>
                  <a:pt x="254" y="426"/>
                </a:cubicBezTo>
                <a:cubicBezTo>
                  <a:pt x="253" y="426"/>
                  <a:pt x="252" y="426"/>
                  <a:pt x="251" y="426"/>
                </a:cubicBezTo>
                <a:cubicBezTo>
                  <a:pt x="250" y="427"/>
                  <a:pt x="250" y="427"/>
                  <a:pt x="249" y="427"/>
                </a:cubicBezTo>
                <a:cubicBezTo>
                  <a:pt x="249" y="428"/>
                  <a:pt x="248" y="428"/>
                  <a:pt x="247" y="429"/>
                </a:cubicBezTo>
                <a:cubicBezTo>
                  <a:pt x="247" y="429"/>
                  <a:pt x="246" y="430"/>
                  <a:pt x="246" y="430"/>
                </a:cubicBezTo>
                <a:cubicBezTo>
                  <a:pt x="245" y="431"/>
                  <a:pt x="245" y="432"/>
                  <a:pt x="244" y="432"/>
                </a:cubicBezTo>
                <a:cubicBezTo>
                  <a:pt x="244" y="433"/>
                  <a:pt x="244" y="434"/>
                  <a:pt x="244" y="434"/>
                </a:cubicBezTo>
                <a:cubicBezTo>
                  <a:pt x="243" y="435"/>
                  <a:pt x="243" y="435"/>
                  <a:pt x="243" y="436"/>
                </a:cubicBezTo>
                <a:cubicBezTo>
                  <a:pt x="236" y="484"/>
                  <a:pt x="236" y="484"/>
                  <a:pt x="236" y="484"/>
                </a:cubicBezTo>
                <a:cubicBezTo>
                  <a:pt x="12" y="484"/>
                  <a:pt x="12" y="484"/>
                  <a:pt x="12" y="484"/>
                </a:cubicBezTo>
                <a:cubicBezTo>
                  <a:pt x="11" y="484"/>
                  <a:pt x="11" y="485"/>
                  <a:pt x="10" y="485"/>
                </a:cubicBezTo>
                <a:cubicBezTo>
                  <a:pt x="10" y="485"/>
                  <a:pt x="9" y="485"/>
                  <a:pt x="8" y="485"/>
                </a:cubicBezTo>
                <a:cubicBezTo>
                  <a:pt x="8" y="485"/>
                  <a:pt x="8" y="485"/>
                  <a:pt x="8" y="485"/>
                </a:cubicBezTo>
                <a:cubicBezTo>
                  <a:pt x="7" y="485"/>
                  <a:pt x="6" y="486"/>
                  <a:pt x="6" y="486"/>
                </a:cubicBezTo>
                <a:cubicBezTo>
                  <a:pt x="5" y="487"/>
                  <a:pt x="4" y="487"/>
                  <a:pt x="4" y="488"/>
                </a:cubicBezTo>
                <a:cubicBezTo>
                  <a:pt x="3" y="488"/>
                  <a:pt x="3" y="489"/>
                  <a:pt x="2" y="489"/>
                </a:cubicBezTo>
                <a:cubicBezTo>
                  <a:pt x="2" y="490"/>
                  <a:pt x="1" y="491"/>
                  <a:pt x="1" y="491"/>
                </a:cubicBezTo>
                <a:cubicBezTo>
                  <a:pt x="1" y="492"/>
                  <a:pt x="1" y="493"/>
                  <a:pt x="0" y="493"/>
                </a:cubicBezTo>
                <a:cubicBezTo>
                  <a:pt x="0" y="494"/>
                  <a:pt x="0" y="495"/>
                  <a:pt x="0" y="496"/>
                </a:cubicBezTo>
                <a:cubicBezTo>
                  <a:pt x="0" y="496"/>
                  <a:pt x="0" y="496"/>
                  <a:pt x="0" y="496"/>
                </a:cubicBezTo>
                <a:cubicBezTo>
                  <a:pt x="0" y="497"/>
                  <a:pt x="0" y="497"/>
                  <a:pt x="0" y="498"/>
                </a:cubicBezTo>
                <a:cubicBezTo>
                  <a:pt x="0" y="499"/>
                  <a:pt x="0" y="499"/>
                  <a:pt x="0" y="500"/>
                </a:cubicBezTo>
                <a:cubicBezTo>
                  <a:pt x="60" y="692"/>
                  <a:pt x="60" y="692"/>
                  <a:pt x="60" y="692"/>
                </a:cubicBezTo>
                <a:cubicBezTo>
                  <a:pt x="60" y="692"/>
                  <a:pt x="60" y="692"/>
                  <a:pt x="60" y="692"/>
                </a:cubicBezTo>
                <a:cubicBezTo>
                  <a:pt x="61" y="695"/>
                  <a:pt x="62" y="696"/>
                  <a:pt x="64" y="698"/>
                </a:cubicBezTo>
                <a:cubicBezTo>
                  <a:pt x="64" y="698"/>
                  <a:pt x="65" y="698"/>
                  <a:pt x="65" y="698"/>
                </a:cubicBezTo>
                <a:cubicBezTo>
                  <a:pt x="67" y="700"/>
                  <a:pt x="69" y="701"/>
                  <a:pt x="71" y="701"/>
                </a:cubicBezTo>
                <a:cubicBezTo>
                  <a:pt x="207" y="701"/>
                  <a:pt x="207" y="701"/>
                  <a:pt x="207" y="701"/>
                </a:cubicBezTo>
                <a:cubicBezTo>
                  <a:pt x="186" y="849"/>
                  <a:pt x="186" y="849"/>
                  <a:pt x="186" y="849"/>
                </a:cubicBezTo>
                <a:cubicBezTo>
                  <a:pt x="29" y="849"/>
                  <a:pt x="29" y="849"/>
                  <a:pt x="29" y="849"/>
                </a:cubicBezTo>
                <a:cubicBezTo>
                  <a:pt x="22" y="849"/>
                  <a:pt x="17" y="854"/>
                  <a:pt x="17" y="861"/>
                </a:cubicBezTo>
                <a:cubicBezTo>
                  <a:pt x="17" y="868"/>
                  <a:pt x="22" y="873"/>
                  <a:pt x="29" y="873"/>
                </a:cubicBezTo>
                <a:cubicBezTo>
                  <a:pt x="77" y="873"/>
                  <a:pt x="77" y="873"/>
                  <a:pt x="77" y="873"/>
                </a:cubicBezTo>
                <a:cubicBezTo>
                  <a:pt x="66" y="882"/>
                  <a:pt x="59" y="895"/>
                  <a:pt x="59" y="909"/>
                </a:cubicBezTo>
                <a:cubicBezTo>
                  <a:pt x="59" y="935"/>
                  <a:pt x="81" y="956"/>
                  <a:pt x="107" y="956"/>
                </a:cubicBezTo>
                <a:cubicBezTo>
                  <a:pt x="133" y="956"/>
                  <a:pt x="154" y="935"/>
                  <a:pt x="154" y="909"/>
                </a:cubicBezTo>
                <a:cubicBezTo>
                  <a:pt x="154" y="895"/>
                  <a:pt x="147" y="882"/>
                  <a:pt x="137" y="873"/>
                </a:cubicBezTo>
                <a:cubicBezTo>
                  <a:pt x="197" y="873"/>
                  <a:pt x="197" y="873"/>
                  <a:pt x="197" y="873"/>
                </a:cubicBezTo>
                <a:cubicBezTo>
                  <a:pt x="197" y="873"/>
                  <a:pt x="197" y="873"/>
                  <a:pt x="197" y="873"/>
                </a:cubicBezTo>
                <a:cubicBezTo>
                  <a:pt x="197" y="873"/>
                  <a:pt x="197" y="873"/>
                  <a:pt x="197" y="873"/>
                </a:cubicBezTo>
                <a:cubicBezTo>
                  <a:pt x="200" y="873"/>
                  <a:pt x="202" y="872"/>
                  <a:pt x="204" y="870"/>
                </a:cubicBezTo>
                <a:cubicBezTo>
                  <a:pt x="204" y="870"/>
                  <a:pt x="205" y="870"/>
                  <a:pt x="205" y="870"/>
                </a:cubicBezTo>
                <a:cubicBezTo>
                  <a:pt x="207" y="868"/>
                  <a:pt x="208" y="866"/>
                  <a:pt x="208" y="863"/>
                </a:cubicBezTo>
                <a:cubicBezTo>
                  <a:pt x="208" y="863"/>
                  <a:pt x="209" y="863"/>
                  <a:pt x="209" y="863"/>
                </a:cubicBezTo>
                <a:cubicBezTo>
                  <a:pt x="251" y="556"/>
                  <a:pt x="251" y="556"/>
                  <a:pt x="251" y="556"/>
                </a:cubicBezTo>
                <a:cubicBezTo>
                  <a:pt x="405" y="877"/>
                  <a:pt x="405" y="877"/>
                  <a:pt x="405" y="877"/>
                </a:cubicBezTo>
                <a:cubicBezTo>
                  <a:pt x="396" y="885"/>
                  <a:pt x="391" y="897"/>
                  <a:pt x="391" y="909"/>
                </a:cubicBezTo>
                <a:cubicBezTo>
                  <a:pt x="391" y="935"/>
                  <a:pt x="413" y="956"/>
                  <a:pt x="439" y="956"/>
                </a:cubicBezTo>
                <a:cubicBezTo>
                  <a:pt x="465" y="956"/>
                  <a:pt x="486" y="935"/>
                  <a:pt x="486" y="909"/>
                </a:cubicBezTo>
                <a:cubicBezTo>
                  <a:pt x="486" y="883"/>
                  <a:pt x="465" y="862"/>
                  <a:pt x="439" y="862"/>
                </a:cubicBezTo>
                <a:cubicBezTo>
                  <a:pt x="434" y="862"/>
                  <a:pt x="429" y="863"/>
                  <a:pt x="425" y="864"/>
                </a:cubicBezTo>
                <a:cubicBezTo>
                  <a:pt x="257" y="514"/>
                  <a:pt x="257" y="514"/>
                  <a:pt x="257" y="514"/>
                </a:cubicBezTo>
                <a:cubicBezTo>
                  <a:pt x="257" y="513"/>
                  <a:pt x="257" y="513"/>
                  <a:pt x="257" y="513"/>
                </a:cubicBezTo>
                <a:cubicBezTo>
                  <a:pt x="265" y="450"/>
                  <a:pt x="265" y="450"/>
                  <a:pt x="265" y="450"/>
                </a:cubicBezTo>
                <a:cubicBezTo>
                  <a:pt x="351" y="450"/>
                  <a:pt x="351" y="450"/>
                  <a:pt x="351" y="450"/>
                </a:cubicBezTo>
                <a:cubicBezTo>
                  <a:pt x="358" y="454"/>
                  <a:pt x="364" y="459"/>
                  <a:pt x="370" y="463"/>
                </a:cubicBezTo>
                <a:cubicBezTo>
                  <a:pt x="434" y="502"/>
                  <a:pt x="509" y="519"/>
                  <a:pt x="586" y="507"/>
                </a:cubicBezTo>
                <a:cubicBezTo>
                  <a:pt x="586" y="887"/>
                  <a:pt x="586" y="887"/>
                  <a:pt x="586" y="887"/>
                </a:cubicBezTo>
                <a:cubicBezTo>
                  <a:pt x="586" y="925"/>
                  <a:pt x="611" y="956"/>
                  <a:pt x="641" y="956"/>
                </a:cubicBezTo>
                <a:cubicBezTo>
                  <a:pt x="661" y="956"/>
                  <a:pt x="678" y="944"/>
                  <a:pt x="688" y="926"/>
                </a:cubicBezTo>
                <a:cubicBezTo>
                  <a:pt x="697" y="944"/>
                  <a:pt x="716" y="956"/>
                  <a:pt x="737" y="956"/>
                </a:cubicBezTo>
                <a:cubicBezTo>
                  <a:pt x="768" y="956"/>
                  <a:pt x="793" y="932"/>
                  <a:pt x="793" y="901"/>
                </a:cubicBezTo>
                <a:cubicBezTo>
                  <a:pt x="793" y="693"/>
                  <a:pt x="793" y="693"/>
                  <a:pt x="793" y="693"/>
                </a:cubicBezTo>
                <a:cubicBezTo>
                  <a:pt x="803" y="685"/>
                  <a:pt x="812" y="677"/>
                  <a:pt x="820" y="668"/>
                </a:cubicBezTo>
                <a:cubicBezTo>
                  <a:pt x="869" y="618"/>
                  <a:pt x="896" y="552"/>
                  <a:pt x="896" y="482"/>
                </a:cubicBezTo>
                <a:cubicBezTo>
                  <a:pt x="896" y="417"/>
                  <a:pt x="872" y="355"/>
                  <a:pt x="829" y="306"/>
                </a:cubicBezTo>
                <a:moveTo>
                  <a:pt x="107" y="932"/>
                </a:moveTo>
                <a:cubicBezTo>
                  <a:pt x="94" y="932"/>
                  <a:pt x="83" y="922"/>
                  <a:pt x="83" y="909"/>
                </a:cubicBezTo>
                <a:cubicBezTo>
                  <a:pt x="83" y="896"/>
                  <a:pt x="94" y="886"/>
                  <a:pt x="107" y="886"/>
                </a:cubicBezTo>
                <a:cubicBezTo>
                  <a:pt x="119" y="886"/>
                  <a:pt x="130" y="896"/>
                  <a:pt x="130" y="909"/>
                </a:cubicBezTo>
                <a:cubicBezTo>
                  <a:pt x="130" y="922"/>
                  <a:pt x="119" y="932"/>
                  <a:pt x="107" y="932"/>
                </a:cubicBezTo>
                <a:moveTo>
                  <a:pt x="462" y="909"/>
                </a:moveTo>
                <a:cubicBezTo>
                  <a:pt x="462" y="922"/>
                  <a:pt x="452" y="932"/>
                  <a:pt x="439" y="932"/>
                </a:cubicBezTo>
                <a:cubicBezTo>
                  <a:pt x="426" y="932"/>
                  <a:pt x="415" y="922"/>
                  <a:pt x="415" y="909"/>
                </a:cubicBezTo>
                <a:cubicBezTo>
                  <a:pt x="415" y="896"/>
                  <a:pt x="426" y="886"/>
                  <a:pt x="439" y="886"/>
                </a:cubicBezTo>
                <a:cubicBezTo>
                  <a:pt x="452" y="886"/>
                  <a:pt x="462" y="896"/>
                  <a:pt x="462" y="909"/>
                </a:cubicBezTo>
                <a:moveTo>
                  <a:pt x="80" y="677"/>
                </a:moveTo>
                <a:cubicBezTo>
                  <a:pt x="28" y="508"/>
                  <a:pt x="28" y="508"/>
                  <a:pt x="28" y="508"/>
                </a:cubicBezTo>
                <a:cubicBezTo>
                  <a:pt x="233" y="508"/>
                  <a:pt x="233" y="508"/>
                  <a:pt x="233" y="508"/>
                </a:cubicBezTo>
                <a:cubicBezTo>
                  <a:pt x="210" y="677"/>
                  <a:pt x="210" y="677"/>
                  <a:pt x="210" y="677"/>
                </a:cubicBezTo>
                <a:lnTo>
                  <a:pt x="80" y="677"/>
                </a:lnTo>
                <a:close/>
                <a:moveTo>
                  <a:pt x="482" y="131"/>
                </a:moveTo>
                <a:cubicBezTo>
                  <a:pt x="482" y="72"/>
                  <a:pt x="530" y="24"/>
                  <a:pt x="589" y="24"/>
                </a:cubicBezTo>
                <a:cubicBezTo>
                  <a:pt x="648" y="24"/>
                  <a:pt x="696" y="72"/>
                  <a:pt x="696" y="131"/>
                </a:cubicBezTo>
                <a:cubicBezTo>
                  <a:pt x="696" y="190"/>
                  <a:pt x="648" y="238"/>
                  <a:pt x="589" y="238"/>
                </a:cubicBezTo>
                <a:cubicBezTo>
                  <a:pt x="530" y="238"/>
                  <a:pt x="482" y="190"/>
                  <a:pt x="482" y="131"/>
                </a:cubicBezTo>
                <a:moveTo>
                  <a:pt x="803" y="652"/>
                </a:moveTo>
                <a:cubicBezTo>
                  <a:pt x="794" y="660"/>
                  <a:pt x="785" y="669"/>
                  <a:pt x="774" y="677"/>
                </a:cubicBezTo>
                <a:cubicBezTo>
                  <a:pt x="771" y="679"/>
                  <a:pt x="769" y="683"/>
                  <a:pt x="769" y="687"/>
                </a:cubicBezTo>
                <a:cubicBezTo>
                  <a:pt x="769" y="901"/>
                  <a:pt x="769" y="901"/>
                  <a:pt x="769" y="901"/>
                </a:cubicBezTo>
                <a:cubicBezTo>
                  <a:pt x="769" y="918"/>
                  <a:pt x="755" y="932"/>
                  <a:pt x="737" y="932"/>
                </a:cubicBezTo>
                <a:cubicBezTo>
                  <a:pt x="720" y="932"/>
                  <a:pt x="706" y="918"/>
                  <a:pt x="706" y="901"/>
                </a:cubicBezTo>
                <a:cubicBezTo>
                  <a:pt x="706" y="699"/>
                  <a:pt x="706" y="695"/>
                  <a:pt x="696" y="695"/>
                </a:cubicBezTo>
                <a:cubicBezTo>
                  <a:pt x="695" y="695"/>
                  <a:pt x="695" y="695"/>
                  <a:pt x="695" y="695"/>
                </a:cubicBezTo>
                <a:cubicBezTo>
                  <a:pt x="686" y="694"/>
                  <a:pt x="686" y="694"/>
                  <a:pt x="686" y="694"/>
                </a:cubicBezTo>
                <a:cubicBezTo>
                  <a:pt x="683" y="694"/>
                  <a:pt x="680" y="695"/>
                  <a:pt x="677" y="697"/>
                </a:cubicBezTo>
                <a:cubicBezTo>
                  <a:pt x="674" y="699"/>
                  <a:pt x="673" y="702"/>
                  <a:pt x="673" y="706"/>
                </a:cubicBezTo>
                <a:cubicBezTo>
                  <a:pt x="673" y="887"/>
                  <a:pt x="673" y="887"/>
                  <a:pt x="673" y="887"/>
                </a:cubicBezTo>
                <a:cubicBezTo>
                  <a:pt x="673" y="912"/>
                  <a:pt x="658" y="932"/>
                  <a:pt x="641" y="932"/>
                </a:cubicBezTo>
                <a:cubicBezTo>
                  <a:pt x="624" y="932"/>
                  <a:pt x="610" y="912"/>
                  <a:pt x="610" y="887"/>
                </a:cubicBezTo>
                <a:cubicBezTo>
                  <a:pt x="610" y="493"/>
                  <a:pt x="610" y="493"/>
                  <a:pt x="610" y="493"/>
                </a:cubicBezTo>
                <a:cubicBezTo>
                  <a:pt x="610" y="489"/>
                  <a:pt x="608" y="486"/>
                  <a:pt x="605" y="484"/>
                </a:cubicBezTo>
                <a:cubicBezTo>
                  <a:pt x="602" y="481"/>
                  <a:pt x="599" y="480"/>
                  <a:pt x="595" y="481"/>
                </a:cubicBezTo>
                <a:cubicBezTo>
                  <a:pt x="520" y="496"/>
                  <a:pt x="445" y="481"/>
                  <a:pt x="383" y="442"/>
                </a:cubicBezTo>
                <a:cubicBezTo>
                  <a:pt x="383" y="442"/>
                  <a:pt x="383" y="442"/>
                  <a:pt x="383" y="442"/>
                </a:cubicBezTo>
                <a:cubicBezTo>
                  <a:pt x="449" y="448"/>
                  <a:pt x="516" y="428"/>
                  <a:pt x="569" y="387"/>
                </a:cubicBezTo>
                <a:cubicBezTo>
                  <a:pt x="616" y="351"/>
                  <a:pt x="650" y="300"/>
                  <a:pt x="664" y="243"/>
                </a:cubicBezTo>
                <a:cubicBezTo>
                  <a:pt x="721" y="251"/>
                  <a:pt x="773" y="279"/>
                  <a:pt x="811" y="322"/>
                </a:cubicBezTo>
                <a:cubicBezTo>
                  <a:pt x="850" y="366"/>
                  <a:pt x="872" y="423"/>
                  <a:pt x="872" y="482"/>
                </a:cubicBezTo>
                <a:cubicBezTo>
                  <a:pt x="872" y="546"/>
                  <a:pt x="847" y="606"/>
                  <a:pt x="803" y="65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1" name="Oval 14">
            <a:extLst>
              <a:ext uri="{FF2B5EF4-FFF2-40B4-BE49-F238E27FC236}">
                <a16:creationId xmlns:a16="http://schemas.microsoft.com/office/drawing/2014/main" id="{647E4285-2551-0B81-E58E-A0884AF16634}"/>
              </a:ext>
            </a:extLst>
          </p:cNvPr>
          <p:cNvSpPr/>
          <p:nvPr/>
        </p:nvSpPr>
        <p:spPr>
          <a:xfrm>
            <a:off x="6906902" y="4095570"/>
            <a:ext cx="3526458" cy="3526458"/>
          </a:xfrm>
          <a:prstGeom prst="ellipse">
            <a:avLst/>
          </a:prstGeom>
          <a:solidFill>
            <a:srgbClr val="50BBB8"/>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200" b="1" i="0" u="none" strike="noStrike" kern="0" cap="none" spc="0" normalizeH="0" baseline="0" noProof="0" dirty="0">
                <a:ln>
                  <a:noFill/>
                </a:ln>
                <a:solidFill>
                  <a:srgbClr val="002060"/>
                </a:solidFill>
                <a:effectLst/>
                <a:uLnTx/>
                <a:uFillTx/>
                <a:latin typeface="Verdana" panose="020B0604030504040204"/>
                <a:ea typeface="+mn-ea"/>
                <a:cs typeface="+mn-cs"/>
              </a:rPr>
              <a:t>ZORGAANBOD</a:t>
            </a:r>
            <a:endParaRPr kumimoji="0" lang="nl-NL" sz="2200" b="0" i="0" u="none" strike="noStrike" kern="0" cap="none" spc="0" normalizeH="0" baseline="0" noProof="0" dirty="0">
              <a:ln>
                <a:noFill/>
              </a:ln>
              <a:solidFill>
                <a:srgbClr val="002060"/>
              </a:solidFill>
              <a:effectLst/>
              <a:uLnTx/>
              <a:uFillTx/>
              <a:latin typeface="Verdana" panose="020B0604030504040204"/>
              <a:ea typeface="+mn-ea"/>
              <a:cs typeface="+mn-cs"/>
            </a:endParaRPr>
          </a:p>
        </p:txBody>
      </p:sp>
      <p:sp>
        <p:nvSpPr>
          <p:cNvPr id="12" name="Freeform 20">
            <a:extLst>
              <a:ext uri="{FF2B5EF4-FFF2-40B4-BE49-F238E27FC236}">
                <a16:creationId xmlns:a16="http://schemas.microsoft.com/office/drawing/2014/main" id="{D8275DE1-F94E-C613-4E46-232577CA1BF1}"/>
              </a:ext>
            </a:extLst>
          </p:cNvPr>
          <p:cNvSpPr>
            <a:spLocks noChangeAspect="1" noEditPoints="1"/>
          </p:cNvSpPr>
          <p:nvPr/>
        </p:nvSpPr>
        <p:spPr bwMode="auto">
          <a:xfrm>
            <a:off x="8048625" y="4741245"/>
            <a:ext cx="1243012" cy="1529204"/>
          </a:xfrm>
          <a:custGeom>
            <a:avLst/>
            <a:gdLst>
              <a:gd name="T0" fmla="*/ 645 w 739"/>
              <a:gd name="T1" fmla="*/ 274 h 907"/>
              <a:gd name="T2" fmla="*/ 97 w 739"/>
              <a:gd name="T3" fmla="*/ 274 h 907"/>
              <a:gd name="T4" fmla="*/ 265 w 739"/>
              <a:gd name="T5" fmla="*/ 530 h 907"/>
              <a:gd name="T6" fmla="*/ 23 w 739"/>
              <a:gd name="T7" fmla="*/ 907 h 907"/>
              <a:gd name="T8" fmla="*/ 265 w 739"/>
              <a:gd name="T9" fmla="*/ 563 h 907"/>
              <a:gd name="T10" fmla="*/ 218 w 739"/>
              <a:gd name="T11" fmla="*/ 725 h 907"/>
              <a:gd name="T12" fmla="*/ 230 w 739"/>
              <a:gd name="T13" fmla="*/ 808 h 907"/>
              <a:gd name="T14" fmla="*/ 242 w 739"/>
              <a:gd name="T15" fmla="*/ 725 h 907"/>
              <a:gd name="T16" fmla="*/ 277 w 739"/>
              <a:gd name="T17" fmla="*/ 585 h 907"/>
              <a:gd name="T18" fmla="*/ 311 w 739"/>
              <a:gd name="T19" fmla="*/ 725 h 907"/>
              <a:gd name="T20" fmla="*/ 323 w 739"/>
              <a:gd name="T21" fmla="*/ 808 h 907"/>
              <a:gd name="T22" fmla="*/ 335 w 739"/>
              <a:gd name="T23" fmla="*/ 725 h 907"/>
              <a:gd name="T24" fmla="*/ 289 w 739"/>
              <a:gd name="T25" fmla="*/ 563 h 907"/>
              <a:gd name="T26" fmla="*/ 307 w 739"/>
              <a:gd name="T27" fmla="*/ 539 h 907"/>
              <a:gd name="T28" fmla="*/ 314 w 739"/>
              <a:gd name="T29" fmla="*/ 519 h 907"/>
              <a:gd name="T30" fmla="*/ 121 w 739"/>
              <a:gd name="T31" fmla="*/ 274 h 907"/>
              <a:gd name="T32" fmla="*/ 621 w 739"/>
              <a:gd name="T33" fmla="*/ 274 h 907"/>
              <a:gd name="T34" fmla="*/ 426 w 739"/>
              <a:gd name="T35" fmla="*/ 519 h 907"/>
              <a:gd name="T36" fmla="*/ 427 w 739"/>
              <a:gd name="T37" fmla="*/ 539 h 907"/>
              <a:gd name="T38" fmla="*/ 447 w 739"/>
              <a:gd name="T39" fmla="*/ 545 h 907"/>
              <a:gd name="T40" fmla="*/ 401 w 739"/>
              <a:gd name="T41" fmla="*/ 736 h 907"/>
              <a:gd name="T42" fmla="*/ 517 w 739"/>
              <a:gd name="T43" fmla="*/ 736 h 907"/>
              <a:gd name="T44" fmla="*/ 471 w 739"/>
              <a:gd name="T45" fmla="*/ 555 h 907"/>
              <a:gd name="T46" fmla="*/ 739 w 739"/>
              <a:gd name="T47" fmla="*/ 902 h 907"/>
              <a:gd name="T48" fmla="*/ 250 w 739"/>
              <a:gd name="T49" fmla="*/ 766 h 907"/>
              <a:gd name="T50" fmla="*/ 211 w 739"/>
              <a:gd name="T51" fmla="*/ 766 h 907"/>
              <a:gd name="T52" fmla="*/ 250 w 739"/>
              <a:gd name="T53" fmla="*/ 766 h 907"/>
              <a:gd name="T54" fmla="*/ 343 w 739"/>
              <a:gd name="T55" fmla="*/ 766 h 907"/>
              <a:gd name="T56" fmla="*/ 304 w 739"/>
              <a:gd name="T57" fmla="*/ 766 h 907"/>
              <a:gd name="T58" fmla="*/ 493 w 739"/>
              <a:gd name="T59" fmla="*/ 736 h 907"/>
              <a:gd name="T60" fmla="*/ 425 w 739"/>
              <a:gd name="T61" fmla="*/ 736 h 907"/>
              <a:gd name="T62" fmla="*/ 493 w 739"/>
              <a:gd name="T63" fmla="*/ 73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907">
                <a:moveTo>
                  <a:pt x="472" y="529"/>
                </a:moveTo>
                <a:cubicBezTo>
                  <a:pt x="575" y="488"/>
                  <a:pt x="645" y="388"/>
                  <a:pt x="645" y="274"/>
                </a:cubicBezTo>
                <a:cubicBezTo>
                  <a:pt x="645" y="123"/>
                  <a:pt x="522" y="0"/>
                  <a:pt x="371" y="0"/>
                </a:cubicBezTo>
                <a:cubicBezTo>
                  <a:pt x="220" y="0"/>
                  <a:pt x="97" y="123"/>
                  <a:pt x="97" y="274"/>
                </a:cubicBezTo>
                <a:cubicBezTo>
                  <a:pt x="97" y="386"/>
                  <a:pt x="164" y="484"/>
                  <a:pt x="265" y="526"/>
                </a:cubicBezTo>
                <a:cubicBezTo>
                  <a:pt x="265" y="530"/>
                  <a:pt x="265" y="530"/>
                  <a:pt x="265" y="530"/>
                </a:cubicBezTo>
                <a:cubicBezTo>
                  <a:pt x="52" y="620"/>
                  <a:pt x="2" y="890"/>
                  <a:pt x="0" y="902"/>
                </a:cubicBezTo>
                <a:cubicBezTo>
                  <a:pt x="23" y="907"/>
                  <a:pt x="23" y="907"/>
                  <a:pt x="23" y="907"/>
                </a:cubicBezTo>
                <a:cubicBezTo>
                  <a:pt x="24" y="904"/>
                  <a:pt x="72" y="646"/>
                  <a:pt x="265" y="556"/>
                </a:cubicBezTo>
                <a:cubicBezTo>
                  <a:pt x="265" y="563"/>
                  <a:pt x="265" y="563"/>
                  <a:pt x="265" y="563"/>
                </a:cubicBezTo>
                <a:cubicBezTo>
                  <a:pt x="238" y="568"/>
                  <a:pt x="218" y="592"/>
                  <a:pt x="218" y="620"/>
                </a:cubicBezTo>
                <a:cubicBezTo>
                  <a:pt x="218" y="725"/>
                  <a:pt x="218" y="725"/>
                  <a:pt x="218" y="725"/>
                </a:cubicBezTo>
                <a:cubicBezTo>
                  <a:pt x="200" y="731"/>
                  <a:pt x="187" y="747"/>
                  <a:pt x="187" y="766"/>
                </a:cubicBezTo>
                <a:cubicBezTo>
                  <a:pt x="187" y="789"/>
                  <a:pt x="206" y="808"/>
                  <a:pt x="230" y="808"/>
                </a:cubicBezTo>
                <a:cubicBezTo>
                  <a:pt x="254" y="808"/>
                  <a:pt x="274" y="789"/>
                  <a:pt x="274" y="766"/>
                </a:cubicBezTo>
                <a:cubicBezTo>
                  <a:pt x="274" y="747"/>
                  <a:pt x="260" y="731"/>
                  <a:pt x="242" y="725"/>
                </a:cubicBezTo>
                <a:cubicBezTo>
                  <a:pt x="242" y="620"/>
                  <a:pt x="242" y="620"/>
                  <a:pt x="242" y="620"/>
                </a:cubicBezTo>
                <a:cubicBezTo>
                  <a:pt x="242" y="601"/>
                  <a:pt x="258" y="585"/>
                  <a:pt x="277" y="585"/>
                </a:cubicBezTo>
                <a:cubicBezTo>
                  <a:pt x="296" y="585"/>
                  <a:pt x="311" y="601"/>
                  <a:pt x="311" y="620"/>
                </a:cubicBezTo>
                <a:cubicBezTo>
                  <a:pt x="311" y="725"/>
                  <a:pt x="311" y="725"/>
                  <a:pt x="311" y="725"/>
                </a:cubicBezTo>
                <a:cubicBezTo>
                  <a:pt x="293" y="731"/>
                  <a:pt x="280" y="747"/>
                  <a:pt x="280" y="766"/>
                </a:cubicBezTo>
                <a:cubicBezTo>
                  <a:pt x="280" y="789"/>
                  <a:pt x="299" y="808"/>
                  <a:pt x="323" y="808"/>
                </a:cubicBezTo>
                <a:cubicBezTo>
                  <a:pt x="347" y="808"/>
                  <a:pt x="367" y="789"/>
                  <a:pt x="367" y="766"/>
                </a:cubicBezTo>
                <a:cubicBezTo>
                  <a:pt x="367" y="747"/>
                  <a:pt x="353" y="731"/>
                  <a:pt x="335" y="725"/>
                </a:cubicBezTo>
                <a:cubicBezTo>
                  <a:pt x="335" y="620"/>
                  <a:pt x="335" y="620"/>
                  <a:pt x="335" y="620"/>
                </a:cubicBezTo>
                <a:cubicBezTo>
                  <a:pt x="335" y="592"/>
                  <a:pt x="315" y="568"/>
                  <a:pt x="289" y="563"/>
                </a:cubicBezTo>
                <a:cubicBezTo>
                  <a:pt x="289" y="547"/>
                  <a:pt x="289" y="547"/>
                  <a:pt x="289" y="547"/>
                </a:cubicBezTo>
                <a:cubicBezTo>
                  <a:pt x="295" y="544"/>
                  <a:pt x="301" y="541"/>
                  <a:pt x="307" y="539"/>
                </a:cubicBezTo>
                <a:cubicBezTo>
                  <a:pt x="311" y="539"/>
                  <a:pt x="315" y="536"/>
                  <a:pt x="316" y="531"/>
                </a:cubicBezTo>
                <a:cubicBezTo>
                  <a:pt x="318" y="527"/>
                  <a:pt x="317" y="522"/>
                  <a:pt x="314" y="519"/>
                </a:cubicBezTo>
                <a:cubicBezTo>
                  <a:pt x="312" y="517"/>
                  <a:pt x="309" y="516"/>
                  <a:pt x="307" y="516"/>
                </a:cubicBezTo>
                <a:cubicBezTo>
                  <a:pt x="197" y="487"/>
                  <a:pt x="121" y="387"/>
                  <a:pt x="121" y="274"/>
                </a:cubicBezTo>
                <a:cubicBezTo>
                  <a:pt x="121" y="136"/>
                  <a:pt x="233" y="24"/>
                  <a:pt x="371" y="24"/>
                </a:cubicBezTo>
                <a:cubicBezTo>
                  <a:pt x="509" y="24"/>
                  <a:pt x="621" y="136"/>
                  <a:pt x="621" y="274"/>
                </a:cubicBezTo>
                <a:cubicBezTo>
                  <a:pt x="621" y="388"/>
                  <a:pt x="545" y="487"/>
                  <a:pt x="435" y="516"/>
                </a:cubicBezTo>
                <a:cubicBezTo>
                  <a:pt x="432" y="515"/>
                  <a:pt x="428" y="517"/>
                  <a:pt x="426" y="519"/>
                </a:cubicBezTo>
                <a:cubicBezTo>
                  <a:pt x="422" y="522"/>
                  <a:pt x="421" y="527"/>
                  <a:pt x="422" y="531"/>
                </a:cubicBezTo>
                <a:cubicBezTo>
                  <a:pt x="423" y="534"/>
                  <a:pt x="425" y="537"/>
                  <a:pt x="427" y="539"/>
                </a:cubicBezTo>
                <a:cubicBezTo>
                  <a:pt x="430" y="540"/>
                  <a:pt x="432" y="541"/>
                  <a:pt x="434" y="540"/>
                </a:cubicBezTo>
                <a:cubicBezTo>
                  <a:pt x="439" y="542"/>
                  <a:pt x="443" y="544"/>
                  <a:pt x="447" y="545"/>
                </a:cubicBezTo>
                <a:cubicBezTo>
                  <a:pt x="447" y="679"/>
                  <a:pt x="447" y="679"/>
                  <a:pt x="447" y="679"/>
                </a:cubicBezTo>
                <a:cubicBezTo>
                  <a:pt x="421" y="684"/>
                  <a:pt x="401" y="708"/>
                  <a:pt x="401" y="736"/>
                </a:cubicBezTo>
                <a:cubicBezTo>
                  <a:pt x="401" y="768"/>
                  <a:pt x="427" y="794"/>
                  <a:pt x="459" y="794"/>
                </a:cubicBezTo>
                <a:cubicBezTo>
                  <a:pt x="491" y="794"/>
                  <a:pt x="517" y="768"/>
                  <a:pt x="517" y="736"/>
                </a:cubicBezTo>
                <a:cubicBezTo>
                  <a:pt x="517" y="708"/>
                  <a:pt x="497" y="684"/>
                  <a:pt x="471" y="679"/>
                </a:cubicBezTo>
                <a:cubicBezTo>
                  <a:pt x="471" y="555"/>
                  <a:pt x="471" y="555"/>
                  <a:pt x="471" y="555"/>
                </a:cubicBezTo>
                <a:cubicBezTo>
                  <a:pt x="666" y="644"/>
                  <a:pt x="715" y="904"/>
                  <a:pt x="715" y="907"/>
                </a:cubicBezTo>
                <a:cubicBezTo>
                  <a:pt x="739" y="902"/>
                  <a:pt x="739" y="902"/>
                  <a:pt x="739" y="902"/>
                </a:cubicBezTo>
                <a:cubicBezTo>
                  <a:pt x="737" y="890"/>
                  <a:pt x="686" y="619"/>
                  <a:pt x="472" y="529"/>
                </a:cubicBezTo>
                <a:moveTo>
                  <a:pt x="250" y="766"/>
                </a:moveTo>
                <a:cubicBezTo>
                  <a:pt x="250" y="776"/>
                  <a:pt x="241" y="784"/>
                  <a:pt x="230" y="784"/>
                </a:cubicBezTo>
                <a:cubicBezTo>
                  <a:pt x="219" y="784"/>
                  <a:pt x="211" y="776"/>
                  <a:pt x="211" y="766"/>
                </a:cubicBezTo>
                <a:cubicBezTo>
                  <a:pt x="211" y="756"/>
                  <a:pt x="219" y="748"/>
                  <a:pt x="230" y="748"/>
                </a:cubicBezTo>
                <a:cubicBezTo>
                  <a:pt x="241" y="748"/>
                  <a:pt x="250" y="756"/>
                  <a:pt x="250" y="766"/>
                </a:cubicBezTo>
                <a:moveTo>
                  <a:pt x="323" y="748"/>
                </a:moveTo>
                <a:cubicBezTo>
                  <a:pt x="334" y="748"/>
                  <a:pt x="343" y="756"/>
                  <a:pt x="343" y="766"/>
                </a:cubicBezTo>
                <a:cubicBezTo>
                  <a:pt x="343" y="776"/>
                  <a:pt x="334" y="784"/>
                  <a:pt x="323" y="784"/>
                </a:cubicBezTo>
                <a:cubicBezTo>
                  <a:pt x="312" y="784"/>
                  <a:pt x="304" y="776"/>
                  <a:pt x="304" y="766"/>
                </a:cubicBezTo>
                <a:cubicBezTo>
                  <a:pt x="304" y="756"/>
                  <a:pt x="312" y="748"/>
                  <a:pt x="323" y="748"/>
                </a:cubicBezTo>
                <a:moveTo>
                  <a:pt x="493" y="736"/>
                </a:moveTo>
                <a:cubicBezTo>
                  <a:pt x="493" y="754"/>
                  <a:pt x="478" y="770"/>
                  <a:pt x="459" y="770"/>
                </a:cubicBezTo>
                <a:cubicBezTo>
                  <a:pt x="440" y="770"/>
                  <a:pt x="425" y="754"/>
                  <a:pt x="425" y="736"/>
                </a:cubicBezTo>
                <a:cubicBezTo>
                  <a:pt x="425" y="717"/>
                  <a:pt x="440" y="702"/>
                  <a:pt x="459" y="702"/>
                </a:cubicBezTo>
                <a:cubicBezTo>
                  <a:pt x="478" y="702"/>
                  <a:pt x="493" y="717"/>
                  <a:pt x="493" y="736"/>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3" name="Oval 15">
            <a:extLst>
              <a:ext uri="{FF2B5EF4-FFF2-40B4-BE49-F238E27FC236}">
                <a16:creationId xmlns:a16="http://schemas.microsoft.com/office/drawing/2014/main" id="{F27F0727-7B74-985B-FC09-F57F32BBF1ED}"/>
              </a:ext>
            </a:extLst>
          </p:cNvPr>
          <p:cNvSpPr/>
          <p:nvPr/>
        </p:nvSpPr>
        <p:spPr>
          <a:xfrm>
            <a:off x="12629795" y="4178395"/>
            <a:ext cx="3620388" cy="3619612"/>
          </a:xfrm>
          <a:prstGeom prst="ellipse">
            <a:avLst/>
          </a:prstGeom>
          <a:solidFill>
            <a:srgbClr val="50BBB8"/>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1" i="0" u="none" strike="noStrike" kern="0" cap="none" spc="0" normalizeH="0" baseline="0" noProof="0" dirty="0">
              <a:ln>
                <a:noFill/>
              </a:ln>
              <a:solidFill>
                <a:srgbClr val="FFFFFF"/>
              </a:solidFill>
              <a:effectLst/>
              <a:uLnTx/>
              <a:uFillTx/>
              <a:latin typeface="Verdana" panose="020B060403050404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200" b="1" i="0" u="none" strike="noStrike" kern="0" cap="none" spc="0" normalizeH="0" baseline="0" noProof="0" dirty="0">
                <a:ln>
                  <a:noFill/>
                </a:ln>
                <a:solidFill>
                  <a:srgbClr val="002060"/>
                </a:solidFill>
                <a:effectLst/>
                <a:uLnTx/>
                <a:uFillTx/>
                <a:latin typeface="Verdana" panose="020B0604030504040204"/>
                <a:ea typeface="+mn-ea"/>
                <a:cs typeface="+mn-cs"/>
              </a:rPr>
              <a:t>ZORGINZET</a:t>
            </a:r>
            <a:r>
              <a:rPr kumimoji="0" lang="nl-NL" sz="2200" b="0" i="0" u="none" strike="noStrike" kern="0" cap="none" spc="0" normalizeH="0" baseline="0" noProof="0" dirty="0">
                <a:ln>
                  <a:noFill/>
                </a:ln>
                <a:solidFill>
                  <a:srgbClr val="002060"/>
                </a:solidFill>
                <a:effectLst/>
                <a:uLnTx/>
                <a:uFillTx/>
                <a:latin typeface="Verdana" panose="020B060403050404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200" b="0" i="0" u="none" strike="noStrike" kern="0" cap="none" spc="0" normalizeH="0" baseline="0" noProof="0" dirty="0">
              <a:ln>
                <a:noFill/>
              </a:ln>
              <a:solidFill>
                <a:srgbClr val="FFFFFF"/>
              </a:solidFill>
              <a:effectLst/>
              <a:uLnTx/>
              <a:uFillTx/>
              <a:latin typeface="Verdana" panose="020B0604030504040204"/>
              <a:ea typeface="+mn-ea"/>
              <a:cs typeface="+mn-cs"/>
            </a:endParaRPr>
          </a:p>
        </p:txBody>
      </p:sp>
      <p:grpSp>
        <p:nvGrpSpPr>
          <p:cNvPr id="14" name="Group 8">
            <a:extLst>
              <a:ext uri="{FF2B5EF4-FFF2-40B4-BE49-F238E27FC236}">
                <a16:creationId xmlns:a16="http://schemas.microsoft.com/office/drawing/2014/main" id="{474F9FAB-FD6E-5D6B-3176-05A522A7688E}"/>
              </a:ext>
            </a:extLst>
          </p:cNvPr>
          <p:cNvGrpSpPr>
            <a:grpSpLocks noChangeAspect="1"/>
          </p:cNvGrpSpPr>
          <p:nvPr/>
        </p:nvGrpSpPr>
        <p:grpSpPr bwMode="auto">
          <a:xfrm>
            <a:off x="13365222" y="4590217"/>
            <a:ext cx="2074745" cy="1831260"/>
            <a:chOff x="7560" y="1822"/>
            <a:chExt cx="1014" cy="895"/>
          </a:xfrm>
          <a:solidFill>
            <a:srgbClr val="FFFFFF"/>
          </a:solidFill>
        </p:grpSpPr>
        <p:sp>
          <p:nvSpPr>
            <p:cNvPr id="15" name="Freeform 9">
              <a:extLst>
                <a:ext uri="{FF2B5EF4-FFF2-40B4-BE49-F238E27FC236}">
                  <a16:creationId xmlns:a16="http://schemas.microsoft.com/office/drawing/2014/main" id="{3ECE52FC-E00C-C3E4-59EF-BD3B831A4983}"/>
                </a:ext>
              </a:extLst>
            </p:cNvPr>
            <p:cNvSpPr>
              <a:spLocks noEditPoints="1"/>
            </p:cNvSpPr>
            <p:nvPr/>
          </p:nvSpPr>
          <p:spPr bwMode="auto">
            <a:xfrm>
              <a:off x="7710" y="1822"/>
              <a:ext cx="377" cy="620"/>
            </a:xfrm>
            <a:custGeom>
              <a:avLst/>
              <a:gdLst>
                <a:gd name="T0" fmla="*/ 0 w 319"/>
                <a:gd name="T1" fmla="*/ 433 h 523"/>
                <a:gd name="T2" fmla="*/ 23 w 319"/>
                <a:gd name="T3" fmla="*/ 523 h 523"/>
                <a:gd name="T4" fmla="*/ 38 w 319"/>
                <a:gd name="T5" fmla="*/ 516 h 523"/>
                <a:gd name="T6" fmla="*/ 16 w 319"/>
                <a:gd name="T7" fmla="*/ 432 h 523"/>
                <a:gd name="T8" fmla="*/ 0 w 319"/>
                <a:gd name="T9" fmla="*/ 433 h 523"/>
                <a:gd name="T10" fmla="*/ 319 w 319"/>
                <a:gd name="T11" fmla="*/ 49 h 523"/>
                <a:gd name="T12" fmla="*/ 245 w 319"/>
                <a:gd name="T13" fmla="*/ 0 h 523"/>
                <a:gd name="T14" fmla="*/ 236 w 319"/>
                <a:gd name="T15" fmla="*/ 12 h 523"/>
                <a:gd name="T16" fmla="*/ 287 w 319"/>
                <a:gd name="T17" fmla="*/ 46 h 523"/>
                <a:gd name="T18" fmla="*/ 43 w 319"/>
                <a:gd name="T19" fmla="*/ 219 h 523"/>
                <a:gd name="T20" fmla="*/ 57 w 319"/>
                <a:gd name="T21" fmla="*/ 228 h 523"/>
                <a:gd name="T22" fmla="*/ 290 w 319"/>
                <a:gd name="T23" fmla="*/ 62 h 523"/>
                <a:gd name="T24" fmla="*/ 253 w 319"/>
                <a:gd name="T25" fmla="*/ 110 h 523"/>
                <a:gd name="T26" fmla="*/ 265 w 319"/>
                <a:gd name="T27" fmla="*/ 119 h 523"/>
                <a:gd name="T28" fmla="*/ 319 w 319"/>
                <a:gd name="T29" fmla="*/ 4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523">
                  <a:moveTo>
                    <a:pt x="0" y="433"/>
                  </a:moveTo>
                  <a:cubicBezTo>
                    <a:pt x="3" y="464"/>
                    <a:pt x="11" y="494"/>
                    <a:pt x="23" y="523"/>
                  </a:cubicBezTo>
                  <a:cubicBezTo>
                    <a:pt x="38" y="516"/>
                    <a:pt x="38" y="516"/>
                    <a:pt x="38" y="516"/>
                  </a:cubicBezTo>
                  <a:cubicBezTo>
                    <a:pt x="27" y="489"/>
                    <a:pt x="20" y="461"/>
                    <a:pt x="16" y="432"/>
                  </a:cubicBezTo>
                  <a:cubicBezTo>
                    <a:pt x="11" y="433"/>
                    <a:pt x="5" y="433"/>
                    <a:pt x="0" y="433"/>
                  </a:cubicBezTo>
                  <a:moveTo>
                    <a:pt x="319" y="49"/>
                  </a:moveTo>
                  <a:cubicBezTo>
                    <a:pt x="245" y="0"/>
                    <a:pt x="245" y="0"/>
                    <a:pt x="245" y="0"/>
                  </a:cubicBezTo>
                  <a:cubicBezTo>
                    <a:pt x="236" y="12"/>
                    <a:pt x="236" y="12"/>
                    <a:pt x="236" y="12"/>
                  </a:cubicBezTo>
                  <a:cubicBezTo>
                    <a:pt x="287" y="46"/>
                    <a:pt x="287" y="46"/>
                    <a:pt x="287" y="46"/>
                  </a:cubicBezTo>
                  <a:cubicBezTo>
                    <a:pt x="182" y="64"/>
                    <a:pt x="94" y="130"/>
                    <a:pt x="43" y="219"/>
                  </a:cubicBezTo>
                  <a:cubicBezTo>
                    <a:pt x="48" y="222"/>
                    <a:pt x="53" y="224"/>
                    <a:pt x="57" y="228"/>
                  </a:cubicBezTo>
                  <a:cubicBezTo>
                    <a:pt x="106" y="142"/>
                    <a:pt x="190" y="79"/>
                    <a:pt x="290" y="62"/>
                  </a:cubicBezTo>
                  <a:cubicBezTo>
                    <a:pt x="253" y="110"/>
                    <a:pt x="253" y="110"/>
                    <a:pt x="253" y="110"/>
                  </a:cubicBezTo>
                  <a:cubicBezTo>
                    <a:pt x="265" y="119"/>
                    <a:pt x="265" y="119"/>
                    <a:pt x="265" y="119"/>
                  </a:cubicBezTo>
                  <a:lnTo>
                    <a:pt x="31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6" name="Freeform 10">
              <a:extLst>
                <a:ext uri="{FF2B5EF4-FFF2-40B4-BE49-F238E27FC236}">
                  <a16:creationId xmlns:a16="http://schemas.microsoft.com/office/drawing/2014/main" id="{06B5EC1F-6C76-6200-4C9A-BA7EACBEABBC}"/>
                </a:ext>
              </a:extLst>
            </p:cNvPr>
            <p:cNvSpPr>
              <a:spLocks/>
            </p:cNvSpPr>
            <p:nvPr/>
          </p:nvSpPr>
          <p:spPr bwMode="auto">
            <a:xfrm>
              <a:off x="7764" y="2497"/>
              <a:ext cx="679" cy="220"/>
            </a:xfrm>
            <a:custGeom>
              <a:avLst/>
              <a:gdLst>
                <a:gd name="T0" fmla="*/ 256 w 575"/>
                <a:gd name="T1" fmla="*/ 152 h 185"/>
                <a:gd name="T2" fmla="*/ 34 w 575"/>
                <a:gd name="T3" fmla="*/ 20 h 185"/>
                <a:gd name="T4" fmla="*/ 95 w 575"/>
                <a:gd name="T5" fmla="*/ 31 h 185"/>
                <a:gd name="T6" fmla="*/ 97 w 575"/>
                <a:gd name="T7" fmla="*/ 16 h 185"/>
                <a:gd name="T8" fmla="*/ 10 w 575"/>
                <a:gd name="T9" fmla="*/ 0 h 185"/>
                <a:gd name="T10" fmla="*/ 0 w 575"/>
                <a:gd name="T11" fmla="*/ 88 h 185"/>
                <a:gd name="T12" fmla="*/ 15 w 575"/>
                <a:gd name="T13" fmla="*/ 90 h 185"/>
                <a:gd name="T14" fmla="*/ 22 w 575"/>
                <a:gd name="T15" fmla="*/ 31 h 185"/>
                <a:gd name="T16" fmla="*/ 254 w 575"/>
                <a:gd name="T17" fmla="*/ 168 h 185"/>
                <a:gd name="T18" fmla="*/ 575 w 575"/>
                <a:gd name="T19" fmla="*/ 42 h 185"/>
                <a:gd name="T20" fmla="*/ 562 w 575"/>
                <a:gd name="T21" fmla="*/ 32 h 185"/>
                <a:gd name="T22" fmla="*/ 256 w 575"/>
                <a:gd name="T23" fmla="*/ 1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5" h="185">
                  <a:moveTo>
                    <a:pt x="256" y="152"/>
                  </a:moveTo>
                  <a:cubicBezTo>
                    <a:pt x="168" y="139"/>
                    <a:pt x="88" y="91"/>
                    <a:pt x="34" y="20"/>
                  </a:cubicBezTo>
                  <a:cubicBezTo>
                    <a:pt x="95" y="31"/>
                    <a:pt x="95" y="31"/>
                    <a:pt x="95" y="31"/>
                  </a:cubicBezTo>
                  <a:cubicBezTo>
                    <a:pt x="97" y="16"/>
                    <a:pt x="97" y="16"/>
                    <a:pt x="97" y="16"/>
                  </a:cubicBezTo>
                  <a:cubicBezTo>
                    <a:pt x="10" y="0"/>
                    <a:pt x="10" y="0"/>
                    <a:pt x="10" y="0"/>
                  </a:cubicBezTo>
                  <a:cubicBezTo>
                    <a:pt x="0" y="88"/>
                    <a:pt x="0" y="88"/>
                    <a:pt x="0" y="88"/>
                  </a:cubicBezTo>
                  <a:cubicBezTo>
                    <a:pt x="15" y="90"/>
                    <a:pt x="15" y="90"/>
                    <a:pt x="15" y="90"/>
                  </a:cubicBezTo>
                  <a:cubicBezTo>
                    <a:pt x="22" y="31"/>
                    <a:pt x="22" y="31"/>
                    <a:pt x="22" y="31"/>
                  </a:cubicBezTo>
                  <a:cubicBezTo>
                    <a:pt x="77" y="105"/>
                    <a:pt x="161" y="155"/>
                    <a:pt x="254" y="168"/>
                  </a:cubicBezTo>
                  <a:cubicBezTo>
                    <a:pt x="377" y="185"/>
                    <a:pt x="497" y="138"/>
                    <a:pt x="575" y="42"/>
                  </a:cubicBezTo>
                  <a:cubicBezTo>
                    <a:pt x="562" y="32"/>
                    <a:pt x="562" y="32"/>
                    <a:pt x="562" y="32"/>
                  </a:cubicBezTo>
                  <a:cubicBezTo>
                    <a:pt x="488" y="123"/>
                    <a:pt x="373" y="168"/>
                    <a:pt x="256" y="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7" name="Freeform 11">
              <a:extLst>
                <a:ext uri="{FF2B5EF4-FFF2-40B4-BE49-F238E27FC236}">
                  <a16:creationId xmlns:a16="http://schemas.microsoft.com/office/drawing/2014/main" id="{C8D34FF6-3C6E-5266-0BCD-13C32CE491E3}"/>
                </a:ext>
              </a:extLst>
            </p:cNvPr>
            <p:cNvSpPr>
              <a:spLocks noEditPoints="1"/>
            </p:cNvSpPr>
            <p:nvPr/>
          </p:nvSpPr>
          <p:spPr bwMode="auto">
            <a:xfrm>
              <a:off x="8176" y="1874"/>
              <a:ext cx="397" cy="607"/>
            </a:xfrm>
            <a:custGeom>
              <a:avLst/>
              <a:gdLst>
                <a:gd name="T0" fmla="*/ 240 w 336"/>
                <a:gd name="T1" fmla="*/ 423 h 512"/>
                <a:gd name="T2" fmla="*/ 226 w 336"/>
                <a:gd name="T3" fmla="*/ 428 h 512"/>
                <a:gd name="T4" fmla="*/ 254 w 336"/>
                <a:gd name="T5" fmla="*/ 512 h 512"/>
                <a:gd name="T6" fmla="*/ 336 w 336"/>
                <a:gd name="T7" fmla="*/ 477 h 512"/>
                <a:gd name="T8" fmla="*/ 330 w 336"/>
                <a:gd name="T9" fmla="*/ 463 h 512"/>
                <a:gd name="T10" fmla="*/ 275 w 336"/>
                <a:gd name="T11" fmla="*/ 487 h 512"/>
                <a:gd name="T12" fmla="*/ 301 w 336"/>
                <a:gd name="T13" fmla="*/ 395 h 512"/>
                <a:gd name="T14" fmla="*/ 278 w 336"/>
                <a:gd name="T15" fmla="*/ 215 h 512"/>
                <a:gd name="T16" fmla="*/ 256 w 336"/>
                <a:gd name="T17" fmla="*/ 206 h 512"/>
                <a:gd name="T18" fmla="*/ 284 w 336"/>
                <a:gd name="T19" fmla="*/ 393 h 512"/>
                <a:gd name="T20" fmla="*/ 259 w 336"/>
                <a:gd name="T21" fmla="*/ 480 h 512"/>
                <a:gd name="T22" fmla="*/ 240 w 336"/>
                <a:gd name="T23" fmla="*/ 423 h 512"/>
                <a:gd name="T24" fmla="*/ 116 w 336"/>
                <a:gd name="T25" fmla="*/ 37 h 512"/>
                <a:gd name="T26" fmla="*/ 2 w 336"/>
                <a:gd name="T27" fmla="*/ 0 h 512"/>
                <a:gd name="T28" fmla="*/ 0 w 336"/>
                <a:gd name="T29" fmla="*/ 16 h 512"/>
                <a:gd name="T30" fmla="*/ 110 w 336"/>
                <a:gd name="T31" fmla="*/ 52 h 512"/>
                <a:gd name="T32" fmla="*/ 116 w 336"/>
                <a:gd name="T33" fmla="*/ 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 h="512">
                  <a:moveTo>
                    <a:pt x="240" y="423"/>
                  </a:moveTo>
                  <a:cubicBezTo>
                    <a:pt x="226" y="428"/>
                    <a:pt x="226" y="428"/>
                    <a:pt x="226" y="428"/>
                  </a:cubicBezTo>
                  <a:cubicBezTo>
                    <a:pt x="254" y="512"/>
                    <a:pt x="254" y="512"/>
                    <a:pt x="254" y="512"/>
                  </a:cubicBezTo>
                  <a:cubicBezTo>
                    <a:pt x="336" y="477"/>
                    <a:pt x="336" y="477"/>
                    <a:pt x="336" y="477"/>
                  </a:cubicBezTo>
                  <a:cubicBezTo>
                    <a:pt x="330" y="463"/>
                    <a:pt x="330" y="463"/>
                    <a:pt x="330" y="463"/>
                  </a:cubicBezTo>
                  <a:cubicBezTo>
                    <a:pt x="275" y="487"/>
                    <a:pt x="275" y="487"/>
                    <a:pt x="275" y="487"/>
                  </a:cubicBezTo>
                  <a:cubicBezTo>
                    <a:pt x="287" y="458"/>
                    <a:pt x="296" y="427"/>
                    <a:pt x="301" y="395"/>
                  </a:cubicBezTo>
                  <a:cubicBezTo>
                    <a:pt x="309" y="332"/>
                    <a:pt x="300" y="271"/>
                    <a:pt x="278" y="215"/>
                  </a:cubicBezTo>
                  <a:cubicBezTo>
                    <a:pt x="271" y="214"/>
                    <a:pt x="263" y="211"/>
                    <a:pt x="256" y="206"/>
                  </a:cubicBezTo>
                  <a:cubicBezTo>
                    <a:pt x="282" y="263"/>
                    <a:pt x="293" y="327"/>
                    <a:pt x="284" y="393"/>
                  </a:cubicBezTo>
                  <a:cubicBezTo>
                    <a:pt x="280" y="423"/>
                    <a:pt x="271" y="453"/>
                    <a:pt x="259" y="480"/>
                  </a:cubicBezTo>
                  <a:lnTo>
                    <a:pt x="240" y="423"/>
                  </a:lnTo>
                  <a:close/>
                  <a:moveTo>
                    <a:pt x="116" y="37"/>
                  </a:moveTo>
                  <a:cubicBezTo>
                    <a:pt x="81" y="19"/>
                    <a:pt x="43" y="5"/>
                    <a:pt x="2" y="0"/>
                  </a:cubicBezTo>
                  <a:cubicBezTo>
                    <a:pt x="0" y="16"/>
                    <a:pt x="0" y="16"/>
                    <a:pt x="0" y="16"/>
                  </a:cubicBezTo>
                  <a:cubicBezTo>
                    <a:pt x="39" y="22"/>
                    <a:pt x="76" y="34"/>
                    <a:pt x="110" y="52"/>
                  </a:cubicBezTo>
                  <a:cubicBezTo>
                    <a:pt x="112" y="47"/>
                    <a:pt x="114" y="42"/>
                    <a:pt x="11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8" name="Freeform 12">
              <a:extLst>
                <a:ext uri="{FF2B5EF4-FFF2-40B4-BE49-F238E27FC236}">
                  <a16:creationId xmlns:a16="http://schemas.microsoft.com/office/drawing/2014/main" id="{D31293D0-15C5-3290-5365-AA7E1CA976BD}"/>
                </a:ext>
              </a:extLst>
            </p:cNvPr>
            <p:cNvSpPr>
              <a:spLocks noEditPoints="1"/>
            </p:cNvSpPr>
            <p:nvPr/>
          </p:nvSpPr>
          <p:spPr bwMode="auto">
            <a:xfrm>
              <a:off x="7560" y="2068"/>
              <a:ext cx="276" cy="288"/>
            </a:xfrm>
            <a:custGeom>
              <a:avLst/>
              <a:gdLst>
                <a:gd name="T0" fmla="*/ 92 w 233"/>
                <a:gd name="T1" fmla="*/ 207 h 244"/>
                <a:gd name="T2" fmla="*/ 119 w 233"/>
                <a:gd name="T3" fmla="*/ 211 h 244"/>
                <a:gd name="T4" fmla="*/ 217 w 233"/>
                <a:gd name="T5" fmla="*/ 114 h 244"/>
                <a:gd name="T6" fmla="*/ 119 w 233"/>
                <a:gd name="T7" fmla="*/ 16 h 244"/>
                <a:gd name="T8" fmla="*/ 21 w 233"/>
                <a:gd name="T9" fmla="*/ 114 h 244"/>
                <a:gd name="T10" fmla="*/ 55 w 233"/>
                <a:gd name="T11" fmla="*/ 187 h 244"/>
                <a:gd name="T12" fmla="*/ 57 w 233"/>
                <a:gd name="T13" fmla="*/ 196 h 244"/>
                <a:gd name="T14" fmla="*/ 34 w 233"/>
                <a:gd name="T15" fmla="*/ 228 h 244"/>
                <a:gd name="T16" fmla="*/ 84 w 233"/>
                <a:gd name="T17" fmla="*/ 210 h 244"/>
                <a:gd name="T18" fmla="*/ 90 w 233"/>
                <a:gd name="T19" fmla="*/ 207 h 244"/>
                <a:gd name="T20" fmla="*/ 92 w 233"/>
                <a:gd name="T21" fmla="*/ 207 h 244"/>
                <a:gd name="T22" fmla="*/ 5 w 233"/>
                <a:gd name="T23" fmla="*/ 235 h 244"/>
                <a:gd name="T24" fmla="*/ 1 w 233"/>
                <a:gd name="T25" fmla="*/ 226 h 244"/>
                <a:gd name="T26" fmla="*/ 9 w 233"/>
                <a:gd name="T27" fmla="*/ 220 h 244"/>
                <a:gd name="T28" fmla="*/ 41 w 233"/>
                <a:gd name="T29" fmla="*/ 195 h 244"/>
                <a:gd name="T30" fmla="*/ 6 w 233"/>
                <a:gd name="T31" fmla="*/ 114 h 244"/>
                <a:gd name="T32" fmla="*/ 119 w 233"/>
                <a:gd name="T33" fmla="*/ 0 h 244"/>
                <a:gd name="T34" fmla="*/ 233 w 233"/>
                <a:gd name="T35" fmla="*/ 114 h 244"/>
                <a:gd name="T36" fmla="*/ 119 w 233"/>
                <a:gd name="T37" fmla="*/ 227 h 244"/>
                <a:gd name="T38" fmla="*/ 92 w 233"/>
                <a:gd name="T39" fmla="*/ 224 h 244"/>
                <a:gd name="T40" fmla="*/ 43 w 233"/>
                <a:gd name="T41" fmla="*/ 244 h 244"/>
                <a:gd name="T42" fmla="*/ 5 w 233"/>
                <a:gd name="T43" fmla="*/ 23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44">
                  <a:moveTo>
                    <a:pt x="92" y="207"/>
                  </a:moveTo>
                  <a:cubicBezTo>
                    <a:pt x="101" y="210"/>
                    <a:pt x="110" y="211"/>
                    <a:pt x="119" y="211"/>
                  </a:cubicBezTo>
                  <a:cubicBezTo>
                    <a:pt x="173" y="211"/>
                    <a:pt x="217" y="168"/>
                    <a:pt x="217" y="114"/>
                  </a:cubicBezTo>
                  <a:cubicBezTo>
                    <a:pt x="217" y="60"/>
                    <a:pt x="173" y="16"/>
                    <a:pt x="119" y="16"/>
                  </a:cubicBezTo>
                  <a:cubicBezTo>
                    <a:pt x="65" y="16"/>
                    <a:pt x="21" y="60"/>
                    <a:pt x="21" y="114"/>
                  </a:cubicBezTo>
                  <a:cubicBezTo>
                    <a:pt x="21" y="142"/>
                    <a:pt x="34" y="169"/>
                    <a:pt x="55" y="187"/>
                  </a:cubicBezTo>
                  <a:cubicBezTo>
                    <a:pt x="58" y="189"/>
                    <a:pt x="58" y="193"/>
                    <a:pt x="57" y="196"/>
                  </a:cubicBezTo>
                  <a:cubicBezTo>
                    <a:pt x="52" y="210"/>
                    <a:pt x="44" y="221"/>
                    <a:pt x="34" y="228"/>
                  </a:cubicBezTo>
                  <a:cubicBezTo>
                    <a:pt x="49" y="230"/>
                    <a:pt x="68" y="228"/>
                    <a:pt x="84" y="210"/>
                  </a:cubicBezTo>
                  <a:cubicBezTo>
                    <a:pt x="85" y="208"/>
                    <a:pt x="87" y="207"/>
                    <a:pt x="90" y="207"/>
                  </a:cubicBezTo>
                  <a:cubicBezTo>
                    <a:pt x="90" y="207"/>
                    <a:pt x="91" y="207"/>
                    <a:pt x="92" y="207"/>
                  </a:cubicBezTo>
                  <a:moveTo>
                    <a:pt x="5" y="235"/>
                  </a:moveTo>
                  <a:cubicBezTo>
                    <a:pt x="2" y="233"/>
                    <a:pt x="0" y="230"/>
                    <a:pt x="1" y="226"/>
                  </a:cubicBezTo>
                  <a:cubicBezTo>
                    <a:pt x="2" y="223"/>
                    <a:pt x="5" y="220"/>
                    <a:pt x="9" y="220"/>
                  </a:cubicBezTo>
                  <a:cubicBezTo>
                    <a:pt x="27" y="220"/>
                    <a:pt x="36" y="205"/>
                    <a:pt x="41" y="195"/>
                  </a:cubicBezTo>
                  <a:cubicBezTo>
                    <a:pt x="18" y="174"/>
                    <a:pt x="6" y="144"/>
                    <a:pt x="6" y="114"/>
                  </a:cubicBezTo>
                  <a:cubicBezTo>
                    <a:pt x="6" y="51"/>
                    <a:pt x="57" y="0"/>
                    <a:pt x="119" y="0"/>
                  </a:cubicBezTo>
                  <a:cubicBezTo>
                    <a:pt x="182" y="0"/>
                    <a:pt x="233" y="51"/>
                    <a:pt x="233" y="114"/>
                  </a:cubicBezTo>
                  <a:cubicBezTo>
                    <a:pt x="233" y="176"/>
                    <a:pt x="182" y="227"/>
                    <a:pt x="119" y="227"/>
                  </a:cubicBezTo>
                  <a:cubicBezTo>
                    <a:pt x="110" y="227"/>
                    <a:pt x="101" y="226"/>
                    <a:pt x="92" y="224"/>
                  </a:cubicBezTo>
                  <a:cubicBezTo>
                    <a:pt x="77" y="239"/>
                    <a:pt x="59" y="244"/>
                    <a:pt x="43" y="244"/>
                  </a:cubicBezTo>
                  <a:cubicBezTo>
                    <a:pt x="28" y="244"/>
                    <a:pt x="14" y="240"/>
                    <a:pt x="5"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19" name="Freeform 13">
              <a:extLst>
                <a:ext uri="{FF2B5EF4-FFF2-40B4-BE49-F238E27FC236}">
                  <a16:creationId xmlns:a16="http://schemas.microsoft.com/office/drawing/2014/main" id="{BC4DC97C-9790-9F31-EB78-A24224A94D17}"/>
                </a:ext>
              </a:extLst>
            </p:cNvPr>
            <p:cNvSpPr>
              <a:spLocks noEditPoints="1"/>
            </p:cNvSpPr>
            <p:nvPr/>
          </p:nvSpPr>
          <p:spPr bwMode="auto">
            <a:xfrm>
              <a:off x="7634" y="2153"/>
              <a:ext cx="134" cy="98"/>
            </a:xfrm>
            <a:custGeom>
              <a:avLst/>
              <a:gdLst>
                <a:gd name="T0" fmla="*/ 0 w 134"/>
                <a:gd name="T1" fmla="*/ 0 h 98"/>
                <a:gd name="T2" fmla="*/ 134 w 134"/>
                <a:gd name="T3" fmla="*/ 0 h 98"/>
                <a:gd name="T4" fmla="*/ 134 w 134"/>
                <a:gd name="T5" fmla="*/ 13 h 98"/>
                <a:gd name="T6" fmla="*/ 0 w 134"/>
                <a:gd name="T7" fmla="*/ 13 h 98"/>
                <a:gd name="T8" fmla="*/ 0 w 134"/>
                <a:gd name="T9" fmla="*/ 0 h 98"/>
                <a:gd name="T10" fmla="*/ 0 w 134"/>
                <a:gd name="T11" fmla="*/ 42 h 98"/>
                <a:gd name="T12" fmla="*/ 134 w 134"/>
                <a:gd name="T13" fmla="*/ 42 h 98"/>
                <a:gd name="T14" fmla="*/ 134 w 134"/>
                <a:gd name="T15" fmla="*/ 55 h 98"/>
                <a:gd name="T16" fmla="*/ 0 w 134"/>
                <a:gd name="T17" fmla="*/ 55 h 98"/>
                <a:gd name="T18" fmla="*/ 0 w 134"/>
                <a:gd name="T19" fmla="*/ 42 h 98"/>
                <a:gd name="T20" fmla="*/ 0 w 134"/>
                <a:gd name="T21" fmla="*/ 85 h 98"/>
                <a:gd name="T22" fmla="*/ 134 w 134"/>
                <a:gd name="T23" fmla="*/ 85 h 98"/>
                <a:gd name="T24" fmla="*/ 134 w 134"/>
                <a:gd name="T25" fmla="*/ 98 h 98"/>
                <a:gd name="T26" fmla="*/ 0 w 134"/>
                <a:gd name="T27" fmla="*/ 98 h 98"/>
                <a:gd name="T28" fmla="*/ 0 w 134"/>
                <a:gd name="T29"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98">
                  <a:moveTo>
                    <a:pt x="0" y="0"/>
                  </a:moveTo>
                  <a:lnTo>
                    <a:pt x="134" y="0"/>
                  </a:lnTo>
                  <a:lnTo>
                    <a:pt x="134" y="13"/>
                  </a:lnTo>
                  <a:lnTo>
                    <a:pt x="0" y="13"/>
                  </a:lnTo>
                  <a:lnTo>
                    <a:pt x="0" y="0"/>
                  </a:lnTo>
                  <a:close/>
                  <a:moveTo>
                    <a:pt x="0" y="42"/>
                  </a:moveTo>
                  <a:lnTo>
                    <a:pt x="134" y="42"/>
                  </a:lnTo>
                  <a:lnTo>
                    <a:pt x="134" y="55"/>
                  </a:lnTo>
                  <a:lnTo>
                    <a:pt x="0" y="55"/>
                  </a:lnTo>
                  <a:lnTo>
                    <a:pt x="0" y="42"/>
                  </a:lnTo>
                  <a:close/>
                  <a:moveTo>
                    <a:pt x="0" y="85"/>
                  </a:moveTo>
                  <a:lnTo>
                    <a:pt x="134" y="85"/>
                  </a:lnTo>
                  <a:lnTo>
                    <a:pt x="134" y="98"/>
                  </a:lnTo>
                  <a:lnTo>
                    <a:pt x="0" y="98"/>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20" name="Freeform 14">
              <a:extLst>
                <a:ext uri="{FF2B5EF4-FFF2-40B4-BE49-F238E27FC236}">
                  <a16:creationId xmlns:a16="http://schemas.microsoft.com/office/drawing/2014/main" id="{8FA65B0A-5FA9-67A5-D835-BCD43C751766}"/>
                </a:ext>
              </a:extLst>
            </p:cNvPr>
            <p:cNvSpPr>
              <a:spLocks noEditPoints="1"/>
            </p:cNvSpPr>
            <p:nvPr/>
          </p:nvSpPr>
          <p:spPr bwMode="auto">
            <a:xfrm>
              <a:off x="8299" y="1842"/>
              <a:ext cx="275" cy="289"/>
            </a:xfrm>
            <a:custGeom>
              <a:avLst/>
              <a:gdLst>
                <a:gd name="T0" fmla="*/ 143 w 233"/>
                <a:gd name="T1" fmla="*/ 207 h 244"/>
                <a:gd name="T2" fmla="*/ 149 w 233"/>
                <a:gd name="T3" fmla="*/ 210 h 244"/>
                <a:gd name="T4" fmla="*/ 199 w 233"/>
                <a:gd name="T5" fmla="*/ 228 h 244"/>
                <a:gd name="T6" fmla="*/ 176 w 233"/>
                <a:gd name="T7" fmla="*/ 196 h 244"/>
                <a:gd name="T8" fmla="*/ 178 w 233"/>
                <a:gd name="T9" fmla="*/ 187 h 244"/>
                <a:gd name="T10" fmla="*/ 212 w 233"/>
                <a:gd name="T11" fmla="*/ 114 h 244"/>
                <a:gd name="T12" fmla="*/ 114 w 233"/>
                <a:gd name="T13" fmla="*/ 16 h 244"/>
                <a:gd name="T14" fmla="*/ 16 w 233"/>
                <a:gd name="T15" fmla="*/ 114 h 244"/>
                <a:gd name="T16" fmla="*/ 114 w 233"/>
                <a:gd name="T17" fmla="*/ 212 h 244"/>
                <a:gd name="T18" fmla="*/ 141 w 233"/>
                <a:gd name="T19" fmla="*/ 208 h 244"/>
                <a:gd name="T20" fmla="*/ 143 w 233"/>
                <a:gd name="T21" fmla="*/ 207 h 244"/>
                <a:gd name="T22" fmla="*/ 190 w 233"/>
                <a:gd name="T23" fmla="*/ 244 h 244"/>
                <a:gd name="T24" fmla="*/ 141 w 233"/>
                <a:gd name="T25" fmla="*/ 224 h 244"/>
                <a:gd name="T26" fmla="*/ 114 w 233"/>
                <a:gd name="T27" fmla="*/ 227 h 244"/>
                <a:gd name="T28" fmla="*/ 0 w 233"/>
                <a:gd name="T29" fmla="*/ 114 h 244"/>
                <a:gd name="T30" fmla="*/ 114 w 233"/>
                <a:gd name="T31" fmla="*/ 0 h 244"/>
                <a:gd name="T32" fmla="*/ 227 w 233"/>
                <a:gd name="T33" fmla="*/ 114 h 244"/>
                <a:gd name="T34" fmla="*/ 192 w 233"/>
                <a:gd name="T35" fmla="*/ 195 h 244"/>
                <a:gd name="T36" fmla="*/ 224 w 233"/>
                <a:gd name="T37" fmla="*/ 220 h 244"/>
                <a:gd name="T38" fmla="*/ 232 w 233"/>
                <a:gd name="T39" fmla="*/ 226 h 244"/>
                <a:gd name="T40" fmla="*/ 228 w 233"/>
                <a:gd name="T41" fmla="*/ 235 h 244"/>
                <a:gd name="T42" fmla="*/ 190 w 233"/>
                <a:gd name="T4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44">
                  <a:moveTo>
                    <a:pt x="143" y="207"/>
                  </a:moveTo>
                  <a:cubicBezTo>
                    <a:pt x="145" y="207"/>
                    <a:pt x="148" y="208"/>
                    <a:pt x="149" y="210"/>
                  </a:cubicBezTo>
                  <a:cubicBezTo>
                    <a:pt x="165" y="228"/>
                    <a:pt x="184" y="230"/>
                    <a:pt x="199" y="228"/>
                  </a:cubicBezTo>
                  <a:cubicBezTo>
                    <a:pt x="189" y="221"/>
                    <a:pt x="180" y="210"/>
                    <a:pt x="176" y="196"/>
                  </a:cubicBezTo>
                  <a:cubicBezTo>
                    <a:pt x="175" y="193"/>
                    <a:pt x="175" y="189"/>
                    <a:pt x="178" y="187"/>
                  </a:cubicBezTo>
                  <a:cubicBezTo>
                    <a:pt x="199" y="169"/>
                    <a:pt x="212" y="142"/>
                    <a:pt x="212" y="114"/>
                  </a:cubicBezTo>
                  <a:cubicBezTo>
                    <a:pt x="212" y="60"/>
                    <a:pt x="168" y="16"/>
                    <a:pt x="114" y="16"/>
                  </a:cubicBezTo>
                  <a:cubicBezTo>
                    <a:pt x="60" y="16"/>
                    <a:pt x="16" y="60"/>
                    <a:pt x="16" y="114"/>
                  </a:cubicBezTo>
                  <a:cubicBezTo>
                    <a:pt x="16" y="168"/>
                    <a:pt x="60" y="212"/>
                    <a:pt x="114" y="212"/>
                  </a:cubicBezTo>
                  <a:cubicBezTo>
                    <a:pt x="123" y="212"/>
                    <a:pt x="132" y="210"/>
                    <a:pt x="141" y="208"/>
                  </a:cubicBezTo>
                  <a:cubicBezTo>
                    <a:pt x="142" y="207"/>
                    <a:pt x="142" y="207"/>
                    <a:pt x="143" y="207"/>
                  </a:cubicBezTo>
                  <a:moveTo>
                    <a:pt x="190" y="244"/>
                  </a:moveTo>
                  <a:cubicBezTo>
                    <a:pt x="173" y="244"/>
                    <a:pt x="156" y="239"/>
                    <a:pt x="141" y="224"/>
                  </a:cubicBezTo>
                  <a:cubicBezTo>
                    <a:pt x="132" y="226"/>
                    <a:pt x="123" y="227"/>
                    <a:pt x="114" y="227"/>
                  </a:cubicBezTo>
                  <a:cubicBezTo>
                    <a:pt x="51" y="227"/>
                    <a:pt x="0" y="176"/>
                    <a:pt x="0" y="114"/>
                  </a:cubicBezTo>
                  <a:cubicBezTo>
                    <a:pt x="0" y="51"/>
                    <a:pt x="51" y="0"/>
                    <a:pt x="114" y="0"/>
                  </a:cubicBezTo>
                  <a:cubicBezTo>
                    <a:pt x="176" y="0"/>
                    <a:pt x="227" y="51"/>
                    <a:pt x="227" y="114"/>
                  </a:cubicBezTo>
                  <a:cubicBezTo>
                    <a:pt x="227" y="144"/>
                    <a:pt x="214" y="174"/>
                    <a:pt x="192" y="195"/>
                  </a:cubicBezTo>
                  <a:cubicBezTo>
                    <a:pt x="197" y="205"/>
                    <a:pt x="206" y="220"/>
                    <a:pt x="224" y="220"/>
                  </a:cubicBezTo>
                  <a:cubicBezTo>
                    <a:pt x="228" y="220"/>
                    <a:pt x="231" y="223"/>
                    <a:pt x="232" y="226"/>
                  </a:cubicBezTo>
                  <a:cubicBezTo>
                    <a:pt x="233" y="230"/>
                    <a:pt x="231" y="233"/>
                    <a:pt x="228" y="235"/>
                  </a:cubicBezTo>
                  <a:cubicBezTo>
                    <a:pt x="219" y="240"/>
                    <a:pt x="205" y="244"/>
                    <a:pt x="190"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21" name="Freeform 15">
              <a:extLst>
                <a:ext uri="{FF2B5EF4-FFF2-40B4-BE49-F238E27FC236}">
                  <a16:creationId xmlns:a16="http://schemas.microsoft.com/office/drawing/2014/main" id="{207B8653-2D9D-211E-0D8A-3D9F2AB5DD07}"/>
                </a:ext>
              </a:extLst>
            </p:cNvPr>
            <p:cNvSpPr>
              <a:spLocks noEditPoints="1"/>
            </p:cNvSpPr>
            <p:nvPr/>
          </p:nvSpPr>
          <p:spPr bwMode="auto">
            <a:xfrm>
              <a:off x="8366" y="1928"/>
              <a:ext cx="135" cy="98"/>
            </a:xfrm>
            <a:custGeom>
              <a:avLst/>
              <a:gdLst>
                <a:gd name="T0" fmla="*/ 135 w 135"/>
                <a:gd name="T1" fmla="*/ 13 h 98"/>
                <a:gd name="T2" fmla="*/ 0 w 135"/>
                <a:gd name="T3" fmla="*/ 13 h 98"/>
                <a:gd name="T4" fmla="*/ 0 w 135"/>
                <a:gd name="T5" fmla="*/ 0 h 98"/>
                <a:gd name="T6" fmla="*/ 135 w 135"/>
                <a:gd name="T7" fmla="*/ 0 h 98"/>
                <a:gd name="T8" fmla="*/ 135 w 135"/>
                <a:gd name="T9" fmla="*/ 13 h 98"/>
                <a:gd name="T10" fmla="*/ 135 w 135"/>
                <a:gd name="T11" fmla="*/ 55 h 98"/>
                <a:gd name="T12" fmla="*/ 0 w 135"/>
                <a:gd name="T13" fmla="*/ 55 h 98"/>
                <a:gd name="T14" fmla="*/ 0 w 135"/>
                <a:gd name="T15" fmla="*/ 42 h 98"/>
                <a:gd name="T16" fmla="*/ 135 w 135"/>
                <a:gd name="T17" fmla="*/ 42 h 98"/>
                <a:gd name="T18" fmla="*/ 135 w 135"/>
                <a:gd name="T19" fmla="*/ 55 h 98"/>
                <a:gd name="T20" fmla="*/ 135 w 135"/>
                <a:gd name="T21" fmla="*/ 98 h 98"/>
                <a:gd name="T22" fmla="*/ 0 w 135"/>
                <a:gd name="T23" fmla="*/ 98 h 98"/>
                <a:gd name="T24" fmla="*/ 0 w 135"/>
                <a:gd name="T25" fmla="*/ 85 h 98"/>
                <a:gd name="T26" fmla="*/ 135 w 135"/>
                <a:gd name="T27" fmla="*/ 85 h 98"/>
                <a:gd name="T28" fmla="*/ 135 w 135"/>
                <a:gd name="T2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98">
                  <a:moveTo>
                    <a:pt x="135" y="13"/>
                  </a:moveTo>
                  <a:lnTo>
                    <a:pt x="0" y="13"/>
                  </a:lnTo>
                  <a:lnTo>
                    <a:pt x="0" y="0"/>
                  </a:lnTo>
                  <a:lnTo>
                    <a:pt x="135" y="0"/>
                  </a:lnTo>
                  <a:lnTo>
                    <a:pt x="135" y="13"/>
                  </a:lnTo>
                  <a:close/>
                  <a:moveTo>
                    <a:pt x="135" y="55"/>
                  </a:moveTo>
                  <a:lnTo>
                    <a:pt x="0" y="55"/>
                  </a:lnTo>
                  <a:lnTo>
                    <a:pt x="0" y="42"/>
                  </a:lnTo>
                  <a:lnTo>
                    <a:pt x="135" y="42"/>
                  </a:lnTo>
                  <a:lnTo>
                    <a:pt x="135" y="55"/>
                  </a:lnTo>
                  <a:close/>
                  <a:moveTo>
                    <a:pt x="135" y="98"/>
                  </a:moveTo>
                  <a:lnTo>
                    <a:pt x="0" y="98"/>
                  </a:lnTo>
                  <a:lnTo>
                    <a:pt x="0" y="85"/>
                  </a:lnTo>
                  <a:lnTo>
                    <a:pt x="135" y="85"/>
                  </a:lnTo>
                  <a:lnTo>
                    <a:pt x="13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22" name="Freeform 16">
              <a:extLst>
                <a:ext uri="{FF2B5EF4-FFF2-40B4-BE49-F238E27FC236}">
                  <a16:creationId xmlns:a16="http://schemas.microsoft.com/office/drawing/2014/main" id="{B5CF3541-F2DC-703F-1EA3-D2E79E8FE217}"/>
                </a:ext>
              </a:extLst>
            </p:cNvPr>
            <p:cNvSpPr>
              <a:spLocks/>
            </p:cNvSpPr>
            <p:nvPr/>
          </p:nvSpPr>
          <p:spPr bwMode="auto">
            <a:xfrm>
              <a:off x="7864" y="1987"/>
              <a:ext cx="506" cy="624"/>
            </a:xfrm>
            <a:custGeom>
              <a:avLst/>
              <a:gdLst>
                <a:gd name="T0" fmla="*/ 146 w 428"/>
                <a:gd name="T1" fmla="*/ 349 h 527"/>
                <a:gd name="T2" fmla="*/ 0 w 428"/>
                <a:gd name="T3" fmla="*/ 510 h 527"/>
                <a:gd name="T4" fmla="*/ 12 w 428"/>
                <a:gd name="T5" fmla="*/ 520 h 527"/>
                <a:gd name="T6" fmla="*/ 171 w 428"/>
                <a:gd name="T7" fmla="*/ 357 h 527"/>
                <a:gd name="T8" fmla="*/ 177 w 428"/>
                <a:gd name="T9" fmla="*/ 355 h 527"/>
                <a:gd name="T10" fmla="*/ 177 w 428"/>
                <a:gd name="T11" fmla="*/ 349 h 527"/>
                <a:gd name="T12" fmla="*/ 177 w 428"/>
                <a:gd name="T13" fmla="*/ 343 h 527"/>
                <a:gd name="T14" fmla="*/ 171 w 428"/>
                <a:gd name="T15" fmla="*/ 342 h 527"/>
                <a:gd name="T16" fmla="*/ 54 w 428"/>
                <a:gd name="T17" fmla="*/ 142 h 527"/>
                <a:gd name="T18" fmla="*/ 100 w 428"/>
                <a:gd name="T19" fmla="*/ 65 h 527"/>
                <a:gd name="T20" fmla="*/ 221 w 428"/>
                <a:gd name="T21" fmla="*/ 20 h 527"/>
                <a:gd name="T22" fmla="*/ 376 w 428"/>
                <a:gd name="T23" fmla="*/ 192 h 527"/>
                <a:gd name="T24" fmla="*/ 254 w 428"/>
                <a:gd name="T25" fmla="*/ 342 h 527"/>
                <a:gd name="T26" fmla="*/ 248 w 428"/>
                <a:gd name="T27" fmla="*/ 343 h 527"/>
                <a:gd name="T28" fmla="*/ 249 w 428"/>
                <a:gd name="T29" fmla="*/ 355 h 527"/>
                <a:gd name="T30" fmla="*/ 254 w 428"/>
                <a:gd name="T31" fmla="*/ 357 h 527"/>
                <a:gd name="T32" fmla="*/ 416 w 428"/>
                <a:gd name="T33" fmla="*/ 527 h 527"/>
                <a:gd name="T34" fmla="*/ 428 w 428"/>
                <a:gd name="T35" fmla="*/ 517 h 527"/>
                <a:gd name="T36" fmla="*/ 280 w 428"/>
                <a:gd name="T37" fmla="*/ 349 h 527"/>
                <a:gd name="T38" fmla="*/ 391 w 428"/>
                <a:gd name="T39" fmla="*/ 176 h 527"/>
                <a:gd name="T40" fmla="*/ 205 w 428"/>
                <a:gd name="T41" fmla="*/ 5 h 527"/>
                <a:gd name="T42" fmla="*/ 89 w 428"/>
                <a:gd name="T43" fmla="*/ 54 h 527"/>
                <a:gd name="T44" fmla="*/ 83 w 428"/>
                <a:gd name="T45" fmla="*/ 307 h 527"/>
                <a:gd name="T46" fmla="*/ 146 w 428"/>
                <a:gd name="T47" fmla="*/ 34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527">
                  <a:moveTo>
                    <a:pt x="146" y="349"/>
                  </a:moveTo>
                  <a:cubicBezTo>
                    <a:pt x="70" y="378"/>
                    <a:pt x="25" y="451"/>
                    <a:pt x="0" y="510"/>
                  </a:cubicBezTo>
                  <a:cubicBezTo>
                    <a:pt x="4" y="514"/>
                    <a:pt x="8" y="517"/>
                    <a:pt x="12" y="520"/>
                  </a:cubicBezTo>
                  <a:cubicBezTo>
                    <a:pt x="38" y="458"/>
                    <a:pt x="87" y="377"/>
                    <a:pt x="171" y="357"/>
                  </a:cubicBezTo>
                  <a:cubicBezTo>
                    <a:pt x="177" y="355"/>
                    <a:pt x="177" y="355"/>
                    <a:pt x="177" y="355"/>
                  </a:cubicBezTo>
                  <a:cubicBezTo>
                    <a:pt x="177" y="349"/>
                    <a:pt x="177" y="349"/>
                    <a:pt x="177" y="349"/>
                  </a:cubicBezTo>
                  <a:cubicBezTo>
                    <a:pt x="177" y="343"/>
                    <a:pt x="177" y="343"/>
                    <a:pt x="177" y="343"/>
                  </a:cubicBezTo>
                  <a:cubicBezTo>
                    <a:pt x="171" y="342"/>
                    <a:pt x="171" y="342"/>
                    <a:pt x="171" y="342"/>
                  </a:cubicBezTo>
                  <a:cubicBezTo>
                    <a:pt x="84" y="319"/>
                    <a:pt x="31" y="229"/>
                    <a:pt x="54" y="142"/>
                  </a:cubicBezTo>
                  <a:cubicBezTo>
                    <a:pt x="62" y="113"/>
                    <a:pt x="78" y="86"/>
                    <a:pt x="100" y="65"/>
                  </a:cubicBezTo>
                  <a:cubicBezTo>
                    <a:pt x="132" y="34"/>
                    <a:pt x="176" y="17"/>
                    <a:pt x="221" y="20"/>
                  </a:cubicBezTo>
                  <a:cubicBezTo>
                    <a:pt x="311" y="24"/>
                    <a:pt x="381" y="101"/>
                    <a:pt x="376" y="192"/>
                  </a:cubicBezTo>
                  <a:cubicBezTo>
                    <a:pt x="372" y="263"/>
                    <a:pt x="323" y="324"/>
                    <a:pt x="254" y="342"/>
                  </a:cubicBezTo>
                  <a:cubicBezTo>
                    <a:pt x="248" y="343"/>
                    <a:pt x="248" y="343"/>
                    <a:pt x="248" y="343"/>
                  </a:cubicBezTo>
                  <a:cubicBezTo>
                    <a:pt x="249" y="355"/>
                    <a:pt x="249" y="355"/>
                    <a:pt x="249" y="355"/>
                  </a:cubicBezTo>
                  <a:cubicBezTo>
                    <a:pt x="254" y="357"/>
                    <a:pt x="254" y="357"/>
                    <a:pt x="254" y="357"/>
                  </a:cubicBezTo>
                  <a:cubicBezTo>
                    <a:pt x="341" y="378"/>
                    <a:pt x="390" y="464"/>
                    <a:pt x="416" y="527"/>
                  </a:cubicBezTo>
                  <a:cubicBezTo>
                    <a:pt x="420" y="524"/>
                    <a:pt x="424" y="520"/>
                    <a:pt x="428" y="517"/>
                  </a:cubicBezTo>
                  <a:cubicBezTo>
                    <a:pt x="404" y="456"/>
                    <a:pt x="358" y="379"/>
                    <a:pt x="280" y="349"/>
                  </a:cubicBezTo>
                  <a:cubicBezTo>
                    <a:pt x="350" y="320"/>
                    <a:pt x="394" y="251"/>
                    <a:pt x="391" y="176"/>
                  </a:cubicBezTo>
                  <a:cubicBezTo>
                    <a:pt x="387" y="77"/>
                    <a:pt x="304" y="0"/>
                    <a:pt x="205" y="5"/>
                  </a:cubicBezTo>
                  <a:cubicBezTo>
                    <a:pt x="162" y="7"/>
                    <a:pt x="121" y="24"/>
                    <a:pt x="89" y="54"/>
                  </a:cubicBezTo>
                  <a:cubicBezTo>
                    <a:pt x="18" y="122"/>
                    <a:pt x="15" y="235"/>
                    <a:pt x="83" y="307"/>
                  </a:cubicBezTo>
                  <a:cubicBezTo>
                    <a:pt x="101" y="325"/>
                    <a:pt x="122" y="340"/>
                    <a:pt x="146" y="3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407000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8A7204-BA75-5E01-1A4C-CD97F7814133}"/>
              </a:ext>
            </a:extLst>
          </p:cNvPr>
          <p:cNvSpPr>
            <a:spLocks noGrp="1"/>
          </p:cNvSpPr>
          <p:nvPr>
            <p:ph type="title"/>
          </p:nvPr>
        </p:nvSpPr>
        <p:spPr/>
        <p:txBody>
          <a:bodyPr/>
          <a:lstStyle/>
          <a:p>
            <a:r>
              <a:rPr lang="nl-NL" dirty="0"/>
              <a:t>Filmpje</a:t>
            </a:r>
          </a:p>
        </p:txBody>
      </p:sp>
      <p:sp>
        <p:nvSpPr>
          <p:cNvPr id="5" name="Tijdelijke aanduiding voor tekst 4">
            <a:extLst>
              <a:ext uri="{FF2B5EF4-FFF2-40B4-BE49-F238E27FC236}">
                <a16:creationId xmlns:a16="http://schemas.microsoft.com/office/drawing/2014/main" id="{AF006D0B-BE76-34EC-E1DC-DCA0EF2DBC8F}"/>
              </a:ext>
            </a:extLst>
          </p:cNvPr>
          <p:cNvSpPr>
            <a:spLocks noGrp="1"/>
          </p:cNvSpPr>
          <p:nvPr>
            <p:ph type="body" sz="quarter" idx="14"/>
          </p:nvPr>
        </p:nvSpPr>
        <p:spPr/>
        <p:txBody>
          <a:bodyPr/>
          <a:lstStyle/>
          <a:p>
            <a:pPr marL="0" indent="0">
              <a:buNone/>
            </a:pPr>
            <a:r>
              <a:rPr lang="nl-NL" dirty="0">
                <a:hlinkClick r:id="rId2"/>
              </a:rPr>
              <a:t>Zorgcoördinatie in 3 minuten </a:t>
            </a:r>
            <a:endParaRPr lang="nl-NL" dirty="0"/>
          </a:p>
        </p:txBody>
      </p:sp>
      <p:sp>
        <p:nvSpPr>
          <p:cNvPr id="2" name="Tijdelijke aanduiding voor datum 1">
            <a:extLst>
              <a:ext uri="{FF2B5EF4-FFF2-40B4-BE49-F238E27FC236}">
                <a16:creationId xmlns:a16="http://schemas.microsoft.com/office/drawing/2014/main" id="{C8293D9D-FEE1-932A-32BB-6521573EAFB1}"/>
              </a:ext>
            </a:extLst>
          </p:cNvPr>
          <p:cNvSpPr>
            <a:spLocks noGrp="1"/>
          </p:cNvSpPr>
          <p:nvPr>
            <p:ph type="dt" sz="half" idx="10"/>
          </p:nvPr>
        </p:nvSpPr>
        <p:spPr/>
        <p:txBody>
          <a:bodyPr/>
          <a:lstStyle/>
          <a:p>
            <a:fld id="{64589BEC-7FAA-476D-A53E-0A7C64DFA17C}" type="datetime1">
              <a:rPr lang="nl-NL" smtClean="0"/>
              <a:t>14-6-2024</a:t>
            </a:fld>
            <a:endParaRPr lang="nl-NL" dirty="0"/>
          </a:p>
        </p:txBody>
      </p:sp>
      <p:sp>
        <p:nvSpPr>
          <p:cNvPr id="3" name="Tijdelijke aanduiding voor voettekst 2">
            <a:extLst>
              <a:ext uri="{FF2B5EF4-FFF2-40B4-BE49-F238E27FC236}">
                <a16:creationId xmlns:a16="http://schemas.microsoft.com/office/drawing/2014/main" id="{B3F02F56-116D-24E7-DAA7-F0E13BC431F2}"/>
              </a:ext>
            </a:extLst>
          </p:cNvPr>
          <p:cNvSpPr>
            <a:spLocks noGrp="1"/>
          </p:cNvSpPr>
          <p:nvPr>
            <p:ph type="ftr" sz="quarter" idx="11"/>
          </p:nvPr>
        </p:nvSpPr>
        <p:spPr/>
        <p:txBody>
          <a:bodyPr/>
          <a:lstStyle/>
          <a:p>
            <a:r>
              <a:rPr lang="nl-NL"/>
              <a:t>Presentatie zorgcoordinatie V&amp;VN</a:t>
            </a:r>
            <a:endParaRPr lang="nl-NL" dirty="0"/>
          </a:p>
        </p:txBody>
      </p:sp>
    </p:spTree>
    <p:extLst>
      <p:ext uri="{BB962C8B-B14F-4D97-AF65-F5344CB8AC3E}">
        <p14:creationId xmlns:p14="http://schemas.microsoft.com/office/powerpoint/2010/main" val="4027260458"/>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8.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0BBB8"/>
        </a:solidFill>
        <a:ln>
          <a:noFill/>
        </a:ln>
      </a:spPr>
      <a:bodyPr lIns="72000" tIns="72000" rIns="72000" bIns="72000"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anco AZN presentatie" id="{CEAAA673-D1AD-424B-8389-A79AC13D6CE9}" vid="{555C0975-3AB6-4393-A10A-42D7B7D3EE51}"/>
    </a:ext>
  </a:extLst>
</a:theme>
</file>

<file path=ppt/theme/theme2.xml><?xml version="1.0" encoding="utf-8"?>
<a:theme xmlns:a="http://schemas.openxmlformats.org/drawingml/2006/main" name="AZN - groen">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groen.potx" id="{594CE552-07AD-46FE-AD49-860EEA913DFB}" vid="{EC83DF70-D602-45AB-86F7-1CDBDB364D64}"/>
    </a:ext>
  </a:extLst>
</a:theme>
</file>

<file path=ppt/theme/theme3.xml><?xml version="1.0" encoding="utf-8"?>
<a:theme xmlns:a="http://schemas.openxmlformats.org/drawingml/2006/main" name="1_AZN - groen">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groen.potx" id="{594CE552-07AD-46FE-AD49-860EEA913DFB}" vid="{EC83DF70-D602-45AB-86F7-1CDBDB364D64}"/>
    </a:ext>
  </a:extLst>
</a:theme>
</file>

<file path=ppt/theme/theme4.xml><?xml version="1.0" encoding="utf-8"?>
<a:theme xmlns:a="http://schemas.openxmlformats.org/drawingml/2006/main" name="2_AZN - groen">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groen.potx" id="{594CE552-07AD-46FE-AD49-860EEA913DFB}" vid="{EC83DF70-D602-45AB-86F7-1CDBDB364D64}"/>
    </a:ext>
  </a:extLst>
</a:theme>
</file>

<file path=ppt/theme/theme5.xml><?xml version="1.0" encoding="utf-8"?>
<a:theme xmlns:a="http://schemas.openxmlformats.org/drawingml/2006/main" name="3_AZN - groen">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groen.potx" id="{594CE552-07AD-46FE-AD49-860EEA913DFB}" vid="{EC83DF70-D602-45AB-86F7-1CDBDB364D64}"/>
    </a:ext>
  </a:extLst>
</a:theme>
</file>

<file path=ppt/theme/theme6.xml><?xml version="1.0" encoding="utf-8"?>
<a:theme xmlns:a="http://schemas.openxmlformats.org/drawingml/2006/main" name="4_AZN - groen">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groen.potx" id="{594CE552-07AD-46FE-AD49-860EEA913DFB}" vid="{EC83DF70-D602-45AB-86F7-1CDBDB364D64}"/>
    </a:ext>
  </a:ext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AZN presentatie</Template>
  <TotalTime>4147</TotalTime>
  <Words>1402</Words>
  <Application>Microsoft Office PowerPoint</Application>
  <PresentationFormat>Aangepast</PresentationFormat>
  <Paragraphs>287</Paragraphs>
  <Slides>32</Slides>
  <Notes>7</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32</vt:i4>
      </vt:variant>
    </vt:vector>
  </HeadingPairs>
  <TitlesOfParts>
    <vt:vector size="45" baseType="lpstr">
      <vt:lpstr>Arial</vt:lpstr>
      <vt:lpstr>Calibri</vt:lpstr>
      <vt:lpstr>Helvetica Neue</vt:lpstr>
      <vt:lpstr>Times New Roman</vt:lpstr>
      <vt:lpstr>Verdana</vt:lpstr>
      <vt:lpstr>Verdana Vet</vt:lpstr>
      <vt:lpstr>Wingdings</vt:lpstr>
      <vt:lpstr>White</vt:lpstr>
      <vt:lpstr>AZN - groen</vt:lpstr>
      <vt:lpstr>1_AZN - groen</vt:lpstr>
      <vt:lpstr>2_AZN - groen</vt:lpstr>
      <vt:lpstr>3_AZN - groen</vt:lpstr>
      <vt:lpstr>4_AZN - groen</vt:lpstr>
      <vt:lpstr>Zorgcoördinatie    </vt:lpstr>
      <vt:lpstr>Inhoud</vt:lpstr>
      <vt:lpstr>Trends</vt:lpstr>
      <vt:lpstr>Noodzaak voor verandering in de acute zorg</vt:lpstr>
      <vt:lpstr>Noodzaak voor  verandering in de acute zorg</vt:lpstr>
      <vt:lpstr>Noodzaak voor verandering in de acute zorg</vt:lpstr>
      <vt:lpstr>Noodzaak voor verandering in de acute zorg</vt:lpstr>
      <vt:lpstr>Noodzaak voor verandering in de acute zorg</vt:lpstr>
      <vt:lpstr>Filmpje</vt:lpstr>
      <vt:lpstr>Tijdlijn</vt:lpstr>
      <vt:lpstr>Wat is zorgcoördinatie</vt:lpstr>
      <vt:lpstr>Doelstellingen zorgcoördinatie</vt:lpstr>
      <vt:lpstr>Zorgcoördinatieproces</vt:lpstr>
      <vt:lpstr>Zorgcoördinatieproces</vt:lpstr>
      <vt:lpstr>Filmpje</vt:lpstr>
      <vt:lpstr> Samenwerking binnen de domeinen</vt:lpstr>
      <vt:lpstr>Verbeterde urgentie-indeling</vt:lpstr>
      <vt:lpstr>Uitdagingen</vt:lpstr>
      <vt:lpstr>RAV/ROAZ </vt:lpstr>
      <vt:lpstr>PowerPoint-presentatie</vt:lpstr>
      <vt:lpstr>Landelijk implementatieplan </vt:lpstr>
      <vt:lpstr>Implementatieplan</vt:lpstr>
      <vt:lpstr>Zeven veranderopgaven  voor de realisatie van zorgcoördinatie</vt:lpstr>
      <vt:lpstr>Veranderopgave zorgcoördinatie </vt:lpstr>
      <vt:lpstr>Veranderopgave zorgcoördinatie </vt:lpstr>
      <vt:lpstr>Veranderopgave zorgcoördinatie </vt:lpstr>
      <vt:lpstr>Veranderopgave zorgcoördinatie </vt:lpstr>
      <vt:lpstr>Zorgcoördinatie op de agenda </vt:lpstr>
      <vt:lpstr>Filmpje</vt:lpstr>
      <vt:lpstr>Tijdpad</vt:lpstr>
      <vt:lpstr>Vragen?</vt:lpstr>
      <vt:lpstr>Jaarkalender  implementatie  zorgcoördinatie </vt:lpstr>
    </vt:vector>
  </TitlesOfParts>
  <Company>TARQ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Nadiene Toby</dc:creator>
  <cp:lastModifiedBy>AZN</cp:lastModifiedBy>
  <cp:revision>114</cp:revision>
  <cp:lastPrinted>2023-04-04T08:26:48Z</cp:lastPrinted>
  <dcterms:created xsi:type="dcterms:W3CDTF">2022-03-21T15:58:29Z</dcterms:created>
  <dcterms:modified xsi:type="dcterms:W3CDTF">2024-06-14T07:33:02Z</dcterms:modified>
</cp:coreProperties>
</file>